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65" r:id="rId5"/>
    <p:sldId id="278" r:id="rId6"/>
    <p:sldId id="258" r:id="rId7"/>
    <p:sldId id="279" r:id="rId8"/>
    <p:sldId id="262" r:id="rId9"/>
    <p:sldId id="269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2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96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31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7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30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2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59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68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88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86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2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64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20388" y="338223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sz="7300" b="1" dirty="0" smtClean="0"/>
              <a:t/>
            </a:r>
            <a:br>
              <a:rPr lang="fr-FR" sz="7300" b="1" dirty="0" smtClean="0"/>
            </a:br>
            <a:r>
              <a:rPr lang="fr-FR" sz="7300" b="1" dirty="0"/>
              <a:t/>
            </a:r>
            <a:br>
              <a:rPr lang="fr-FR" sz="7300" b="1" dirty="0"/>
            </a:br>
            <a:r>
              <a:rPr lang="fr-FR" sz="7300" b="1" dirty="0" smtClean="0"/>
              <a:t>Support </a:t>
            </a:r>
            <a:r>
              <a:rPr lang="fr-FR" sz="7300" b="1" dirty="0" smtClean="0"/>
              <a:t>6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2" y="104502"/>
            <a:ext cx="4476085" cy="316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9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314994" y="535577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MARK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929051" y="56170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BEN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321040" y="535577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JOHN</a:t>
            </a:r>
            <a:endParaRPr lang="fr-FR" sz="3600" dirty="0"/>
          </a:p>
        </p:txBody>
      </p:sp>
      <p:sp>
        <p:nvSpPr>
          <p:cNvPr id="9" name="Ellipse 8"/>
          <p:cNvSpPr/>
          <p:nvPr/>
        </p:nvSpPr>
        <p:spPr>
          <a:xfrm>
            <a:off x="2277291" y="1346680"/>
            <a:ext cx="2651760" cy="14641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358" y="1509493"/>
            <a:ext cx="973621" cy="1217026"/>
          </a:xfrm>
          <a:prstGeom prst="rect">
            <a:avLst/>
          </a:prstGeom>
        </p:spPr>
      </p:pic>
      <p:sp>
        <p:nvSpPr>
          <p:cNvPr id="12" name="Ellipse 11"/>
          <p:cNvSpPr/>
          <p:nvPr/>
        </p:nvSpPr>
        <p:spPr>
          <a:xfrm>
            <a:off x="5876236" y="1362384"/>
            <a:ext cx="2651760" cy="14641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653" y="1470232"/>
            <a:ext cx="921370" cy="1217026"/>
          </a:xfrm>
          <a:prstGeom prst="rect">
            <a:avLst/>
          </a:prstGeom>
        </p:spPr>
      </p:pic>
      <p:sp>
        <p:nvSpPr>
          <p:cNvPr id="17" name="Ellipse 16"/>
          <p:cNvSpPr/>
          <p:nvPr/>
        </p:nvSpPr>
        <p:spPr>
          <a:xfrm>
            <a:off x="9136557" y="1332411"/>
            <a:ext cx="2651760" cy="14941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811" y="1535619"/>
            <a:ext cx="973621" cy="121702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104" y="1509493"/>
            <a:ext cx="973621" cy="1217026"/>
          </a:xfrm>
          <a:prstGeom prst="rect">
            <a:avLst/>
          </a:prstGeom>
        </p:spPr>
      </p:pic>
      <p:sp>
        <p:nvSpPr>
          <p:cNvPr id="40" name="Étoile à 5 branches 39"/>
          <p:cNvSpPr/>
          <p:nvPr/>
        </p:nvSpPr>
        <p:spPr>
          <a:xfrm>
            <a:off x="249721" y="209005"/>
            <a:ext cx="684923" cy="6531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302" y="1547820"/>
            <a:ext cx="1009653" cy="1217026"/>
          </a:xfrm>
          <a:prstGeom prst="rect">
            <a:avLst/>
          </a:prstGeom>
        </p:spPr>
      </p:pic>
      <p:grpSp>
        <p:nvGrpSpPr>
          <p:cNvPr id="59" name="Groupe 58"/>
          <p:cNvGrpSpPr/>
          <p:nvPr/>
        </p:nvGrpSpPr>
        <p:grpSpPr>
          <a:xfrm>
            <a:off x="342850" y="3006380"/>
            <a:ext cx="6520639" cy="3673399"/>
            <a:chOff x="1750422" y="1031966"/>
            <a:chExt cx="8765177" cy="5659346"/>
          </a:xfrm>
        </p:grpSpPr>
        <p:pic>
          <p:nvPicPr>
            <p:cNvPr id="60" name="Image 59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7" t="13262"/>
            <a:stretch/>
          </p:blipFill>
          <p:spPr>
            <a:xfrm>
              <a:off x="1750422" y="1031966"/>
              <a:ext cx="8765177" cy="56593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61" name="Rectangle 60"/>
            <p:cNvSpPr/>
            <p:nvPr/>
          </p:nvSpPr>
          <p:spPr>
            <a:xfrm>
              <a:off x="2017779" y="3855579"/>
              <a:ext cx="1195684" cy="29841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United States</a:t>
              </a:r>
              <a:endParaRPr lang="fr-FR" sz="1200" dirty="0"/>
            </a:p>
          </p:txBody>
        </p:sp>
      </p:grpSp>
      <p:pic>
        <p:nvPicPr>
          <p:cNvPr id="28" name="Imag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5444" y="3491087"/>
            <a:ext cx="1405104" cy="1348059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3104" y="3491087"/>
            <a:ext cx="1476375" cy="125730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98972" y="5131141"/>
            <a:ext cx="1852319" cy="141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74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314994" y="535577"/>
            <a:ext cx="1946366" cy="77070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MARK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929051" y="56170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BEN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321040" y="535577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JOHN</a:t>
            </a:r>
            <a:endParaRPr lang="fr-FR" sz="3600" dirty="0"/>
          </a:p>
        </p:txBody>
      </p:sp>
      <p:sp>
        <p:nvSpPr>
          <p:cNvPr id="9" name="Ellipse 8"/>
          <p:cNvSpPr/>
          <p:nvPr/>
        </p:nvSpPr>
        <p:spPr>
          <a:xfrm>
            <a:off x="2277291" y="1346680"/>
            <a:ext cx="2651760" cy="14641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358" y="1509493"/>
            <a:ext cx="973621" cy="1217026"/>
          </a:xfrm>
          <a:prstGeom prst="rect">
            <a:avLst/>
          </a:prstGeom>
        </p:spPr>
      </p:pic>
      <p:sp>
        <p:nvSpPr>
          <p:cNvPr id="12" name="Ellipse 11"/>
          <p:cNvSpPr/>
          <p:nvPr/>
        </p:nvSpPr>
        <p:spPr>
          <a:xfrm>
            <a:off x="5876236" y="1362384"/>
            <a:ext cx="2651760" cy="146413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653" y="1470232"/>
            <a:ext cx="921370" cy="1217026"/>
          </a:xfrm>
          <a:prstGeom prst="rect">
            <a:avLst/>
          </a:prstGeom>
        </p:spPr>
      </p:pic>
      <p:sp>
        <p:nvSpPr>
          <p:cNvPr id="17" name="Ellipse 16"/>
          <p:cNvSpPr/>
          <p:nvPr/>
        </p:nvSpPr>
        <p:spPr>
          <a:xfrm>
            <a:off x="9136557" y="1332411"/>
            <a:ext cx="2651760" cy="14941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811" y="1535619"/>
            <a:ext cx="973621" cy="121702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104" y="1509493"/>
            <a:ext cx="973621" cy="1217026"/>
          </a:xfrm>
          <a:prstGeom prst="rect">
            <a:avLst/>
          </a:prstGeom>
        </p:spPr>
      </p:pic>
      <p:sp>
        <p:nvSpPr>
          <p:cNvPr id="40" name="Étoile à 5 branches 39"/>
          <p:cNvSpPr/>
          <p:nvPr/>
        </p:nvSpPr>
        <p:spPr>
          <a:xfrm>
            <a:off x="249721" y="209005"/>
            <a:ext cx="684923" cy="6531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302" y="1547820"/>
            <a:ext cx="1009653" cy="1217026"/>
          </a:xfrm>
          <a:prstGeom prst="rect">
            <a:avLst/>
          </a:prstGeom>
        </p:spPr>
      </p:pic>
      <p:grpSp>
        <p:nvGrpSpPr>
          <p:cNvPr id="59" name="Groupe 58"/>
          <p:cNvGrpSpPr/>
          <p:nvPr/>
        </p:nvGrpSpPr>
        <p:grpSpPr>
          <a:xfrm>
            <a:off x="342850" y="3006380"/>
            <a:ext cx="6520639" cy="3673399"/>
            <a:chOff x="1750422" y="1031966"/>
            <a:chExt cx="8765177" cy="5659346"/>
          </a:xfrm>
        </p:grpSpPr>
        <p:pic>
          <p:nvPicPr>
            <p:cNvPr id="60" name="Image 59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7" t="13262"/>
            <a:stretch/>
          </p:blipFill>
          <p:spPr>
            <a:xfrm>
              <a:off x="1750422" y="1031966"/>
              <a:ext cx="8765177" cy="56593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61" name="Rectangle 60"/>
            <p:cNvSpPr/>
            <p:nvPr/>
          </p:nvSpPr>
          <p:spPr>
            <a:xfrm>
              <a:off x="2017779" y="3855579"/>
              <a:ext cx="1195684" cy="29841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United States</a:t>
              </a:r>
              <a:endParaRPr lang="fr-FR" sz="1200" dirty="0"/>
            </a:p>
          </p:txBody>
        </p:sp>
      </p:grpSp>
      <p:pic>
        <p:nvPicPr>
          <p:cNvPr id="28" name="Image 27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825444" y="3491087"/>
            <a:ext cx="1405104" cy="1348059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3104" y="3491087"/>
            <a:ext cx="1476375" cy="1257300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98972" y="5131141"/>
            <a:ext cx="1852319" cy="1416862"/>
          </a:xfrm>
          <a:prstGeom prst="rect">
            <a:avLst/>
          </a:prstGeom>
        </p:spPr>
      </p:pic>
      <p:sp>
        <p:nvSpPr>
          <p:cNvPr id="22" name="Flèche vers le bas 21"/>
          <p:cNvSpPr/>
          <p:nvPr/>
        </p:nvSpPr>
        <p:spPr>
          <a:xfrm rot="5606703">
            <a:off x="3609579" y="2941333"/>
            <a:ext cx="388004" cy="55047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956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Étoile à 5 branches 52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149740" y="518117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229004" y="2504807"/>
            <a:ext cx="4937760" cy="1671170"/>
            <a:chOff x="669997" y="3751169"/>
            <a:chExt cx="4937760" cy="1671170"/>
          </a:xfrm>
        </p:grpSpPr>
        <p:sp>
          <p:nvSpPr>
            <p:cNvPr id="51" name="Rectangle à coins arrondis 50"/>
            <p:cNvSpPr/>
            <p:nvPr/>
          </p:nvSpPr>
          <p:spPr>
            <a:xfrm>
              <a:off x="669997" y="3751169"/>
              <a:ext cx="4937760" cy="167117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 smtClean="0"/>
                <a:t>I </a:t>
              </a:r>
              <a:r>
                <a:rPr lang="fr-FR" sz="4800" dirty="0" err="1" smtClean="0"/>
                <a:t>am</a:t>
              </a:r>
              <a:r>
                <a:rPr lang="fr-FR" sz="4800" dirty="0" smtClean="0"/>
                <a:t>       </a:t>
              </a:r>
              <a:r>
                <a:rPr lang="fr-FR" sz="4800" dirty="0" err="1" smtClean="0"/>
                <a:t>years</a:t>
              </a:r>
              <a:r>
                <a:rPr lang="fr-FR" sz="4800" dirty="0" smtClean="0"/>
                <a:t> </a:t>
              </a:r>
              <a:r>
                <a:rPr lang="fr-FR" sz="4800" dirty="0" err="1" smtClean="0"/>
                <a:t>old</a:t>
              </a:r>
              <a:r>
                <a:rPr lang="fr-FR" sz="4800" dirty="0" smtClean="0"/>
                <a:t>. </a:t>
              </a:r>
              <a:endParaRPr lang="fr-FR" sz="4800" dirty="0"/>
            </a:p>
          </p:txBody>
        </p:sp>
        <p:sp>
          <p:nvSpPr>
            <p:cNvPr id="52" name="Ellipse 51"/>
            <p:cNvSpPr/>
            <p:nvPr/>
          </p:nvSpPr>
          <p:spPr>
            <a:xfrm>
              <a:off x="2054955" y="3794896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37</a:t>
              </a:r>
              <a:endParaRPr lang="fr-FR" dirty="0"/>
            </a:p>
          </p:txBody>
        </p:sp>
        <p:sp>
          <p:nvSpPr>
            <p:cNvPr id="55" name="Ellipse 54"/>
            <p:cNvSpPr/>
            <p:nvPr/>
          </p:nvSpPr>
          <p:spPr>
            <a:xfrm>
              <a:off x="2054955" y="4320442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27</a:t>
              </a:r>
              <a:endParaRPr lang="fr-FR" dirty="0"/>
            </a:p>
          </p:txBody>
        </p:sp>
        <p:sp>
          <p:nvSpPr>
            <p:cNvPr id="57" name="Ellipse 56"/>
            <p:cNvSpPr/>
            <p:nvPr/>
          </p:nvSpPr>
          <p:spPr>
            <a:xfrm>
              <a:off x="2054955" y="4869168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47</a:t>
              </a:r>
              <a:endParaRPr lang="fr-FR" dirty="0"/>
            </a:p>
          </p:txBody>
        </p:sp>
      </p:grpSp>
      <p:sp>
        <p:nvSpPr>
          <p:cNvPr id="19" name="Rectangle à coins arrondis 18"/>
          <p:cNvSpPr/>
          <p:nvPr/>
        </p:nvSpPr>
        <p:spPr>
          <a:xfrm>
            <a:off x="1314994" y="535577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MARK</a:t>
            </a:r>
            <a:endParaRPr lang="fr-FR" sz="36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4929051" y="56170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BEN</a:t>
            </a:r>
            <a:endParaRPr lang="fr-FR" sz="36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8321040" y="535577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JOHN</a:t>
            </a:r>
            <a:endParaRPr lang="fr-FR" sz="36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925" y="2811307"/>
            <a:ext cx="1650907" cy="136467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428" y="2548534"/>
            <a:ext cx="1646566" cy="1646566"/>
          </a:xfrm>
          <a:prstGeom prst="rect">
            <a:avLst/>
          </a:prstGeom>
        </p:spPr>
      </p:pic>
      <p:sp>
        <p:nvSpPr>
          <p:cNvPr id="25" name="Bulle ronde 24"/>
          <p:cNvSpPr/>
          <p:nvPr/>
        </p:nvSpPr>
        <p:spPr>
          <a:xfrm>
            <a:off x="7971296" y="2596063"/>
            <a:ext cx="1092667" cy="897579"/>
          </a:xfrm>
          <a:prstGeom prst="wedgeEllipseCallout">
            <a:avLst>
              <a:gd name="adj1" fmla="val -75827"/>
              <a:gd name="adj2" fmla="val 10907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Bulle ronde 25"/>
          <p:cNvSpPr/>
          <p:nvPr/>
        </p:nvSpPr>
        <p:spPr>
          <a:xfrm>
            <a:off x="9063963" y="2176501"/>
            <a:ext cx="1092667" cy="897579"/>
          </a:xfrm>
          <a:prstGeom prst="wedgeEllipseCallout">
            <a:avLst>
              <a:gd name="adj1" fmla="val 52092"/>
              <a:gd name="adj2" fmla="val 857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52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Étoile à 5 branches 52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149740" y="518117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229004" y="2504807"/>
            <a:ext cx="4937760" cy="16711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I </a:t>
            </a:r>
            <a:r>
              <a:rPr lang="fr-FR" sz="4800" dirty="0" err="1" smtClean="0"/>
              <a:t>am</a:t>
            </a:r>
            <a:r>
              <a:rPr lang="fr-FR" sz="4800" dirty="0" smtClean="0"/>
              <a:t>       </a:t>
            </a:r>
            <a:r>
              <a:rPr lang="fr-FR" sz="4800" dirty="0" err="1" smtClean="0"/>
              <a:t>years</a:t>
            </a:r>
            <a:r>
              <a:rPr lang="fr-FR" sz="4800" dirty="0" smtClean="0"/>
              <a:t> </a:t>
            </a:r>
            <a:r>
              <a:rPr lang="fr-FR" sz="4800" dirty="0" err="1" smtClean="0"/>
              <a:t>old</a:t>
            </a:r>
            <a:r>
              <a:rPr lang="fr-FR" sz="4800" dirty="0" smtClean="0"/>
              <a:t>. </a:t>
            </a:r>
            <a:endParaRPr lang="fr-FR" sz="4800" dirty="0"/>
          </a:p>
        </p:txBody>
      </p:sp>
      <p:sp>
        <p:nvSpPr>
          <p:cNvPr id="52" name="Ellipse 51"/>
          <p:cNvSpPr/>
          <p:nvPr/>
        </p:nvSpPr>
        <p:spPr>
          <a:xfrm>
            <a:off x="1613962" y="2548534"/>
            <a:ext cx="692983" cy="5255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37</a:t>
            </a:r>
            <a:endParaRPr lang="fr-FR" dirty="0"/>
          </a:p>
        </p:txBody>
      </p:sp>
      <p:sp>
        <p:nvSpPr>
          <p:cNvPr id="55" name="Ellipse 54"/>
          <p:cNvSpPr/>
          <p:nvPr/>
        </p:nvSpPr>
        <p:spPr>
          <a:xfrm>
            <a:off x="1613962" y="3074080"/>
            <a:ext cx="692983" cy="525546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27</a:t>
            </a:r>
            <a:endParaRPr lang="fr-FR" dirty="0"/>
          </a:p>
        </p:txBody>
      </p:sp>
      <p:sp>
        <p:nvSpPr>
          <p:cNvPr id="57" name="Ellipse 56"/>
          <p:cNvSpPr/>
          <p:nvPr/>
        </p:nvSpPr>
        <p:spPr>
          <a:xfrm>
            <a:off x="1613962" y="3622806"/>
            <a:ext cx="692983" cy="5255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47</a:t>
            </a:r>
            <a:endParaRPr lang="fr-FR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1314994" y="535577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MARK</a:t>
            </a:r>
            <a:endParaRPr lang="fr-FR" sz="36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4929051" y="56170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BEN</a:t>
            </a:r>
            <a:endParaRPr lang="fr-FR" sz="36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8321040" y="535577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JOHN</a:t>
            </a:r>
            <a:endParaRPr lang="fr-FR" sz="36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925" y="2811307"/>
            <a:ext cx="1650907" cy="136467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428" y="2548534"/>
            <a:ext cx="1646566" cy="1646566"/>
          </a:xfrm>
          <a:prstGeom prst="rect">
            <a:avLst/>
          </a:prstGeom>
        </p:spPr>
      </p:pic>
      <p:sp>
        <p:nvSpPr>
          <p:cNvPr id="25" name="Bulle ronde 24"/>
          <p:cNvSpPr/>
          <p:nvPr/>
        </p:nvSpPr>
        <p:spPr>
          <a:xfrm>
            <a:off x="7971296" y="2596063"/>
            <a:ext cx="1092667" cy="897579"/>
          </a:xfrm>
          <a:prstGeom prst="wedgeEllipseCallout">
            <a:avLst>
              <a:gd name="adj1" fmla="val -75827"/>
              <a:gd name="adj2" fmla="val 10907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5400" dirty="0" smtClean="0">
                <a:solidFill>
                  <a:srgbClr val="FF0000"/>
                </a:solidFill>
              </a:rPr>
              <a:t>1</a:t>
            </a:r>
            <a:endParaRPr lang="fr-FR" sz="5400" dirty="0">
              <a:solidFill>
                <a:srgbClr val="FF0000"/>
              </a:solidFill>
            </a:endParaRPr>
          </a:p>
        </p:txBody>
      </p:sp>
      <p:sp>
        <p:nvSpPr>
          <p:cNvPr id="26" name="Bulle ronde 25"/>
          <p:cNvSpPr/>
          <p:nvPr/>
        </p:nvSpPr>
        <p:spPr>
          <a:xfrm>
            <a:off x="9063963" y="2176501"/>
            <a:ext cx="1092667" cy="897579"/>
          </a:xfrm>
          <a:prstGeom prst="wedgeEllipseCallout">
            <a:avLst>
              <a:gd name="adj1" fmla="val 52092"/>
              <a:gd name="adj2" fmla="val 8578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2"/>
          <p:cNvCxnSpPr/>
          <p:nvPr/>
        </p:nvCxnSpPr>
        <p:spPr>
          <a:xfrm>
            <a:off x="8817429" y="2024743"/>
            <a:ext cx="2312125" cy="2123609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>
            <a:off x="9405257" y="2024743"/>
            <a:ext cx="1879737" cy="2123609"/>
          </a:xfrm>
          <a:prstGeom prst="line">
            <a:avLst/>
          </a:prstGeom>
          <a:ln w="5715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03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1378" y="128700"/>
            <a:ext cx="512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Listen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to the recording and tick the correct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box :</a:t>
            </a:r>
            <a:r>
              <a:rPr lang="en-US" b="1" dirty="0" smtClean="0"/>
              <a:t> </a:t>
            </a:r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391507"/>
              </p:ext>
            </p:extLst>
          </p:nvPr>
        </p:nvGraphicFramePr>
        <p:xfrm>
          <a:off x="770709" y="692329"/>
          <a:ext cx="10698481" cy="5452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0423">
                  <a:extLst>
                    <a:ext uri="{9D8B030D-6E8A-4147-A177-3AD203B41FA5}">
                      <a16:colId xmlns:a16="http://schemas.microsoft.com/office/drawing/2014/main" val="3405257344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265891802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3838669048"/>
                    </a:ext>
                  </a:extLst>
                </a:gridCol>
                <a:gridCol w="1603828">
                  <a:extLst>
                    <a:ext uri="{9D8B030D-6E8A-4147-A177-3AD203B41FA5}">
                      <a16:colId xmlns:a16="http://schemas.microsoft.com/office/drawing/2014/main" val="1687638865"/>
                    </a:ext>
                  </a:extLst>
                </a:gridCol>
              </a:tblGrid>
              <a:tr h="458612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 err="1">
                          <a:effectLst/>
                        </a:rPr>
                        <a:t>True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False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I </a:t>
                      </a:r>
                      <a:r>
                        <a:rPr lang="fr-FR" sz="2000" b="1" u="none" strike="noStrike" dirty="0" err="1">
                          <a:effectLst/>
                        </a:rPr>
                        <a:t>don't</a:t>
                      </a:r>
                      <a:r>
                        <a:rPr lang="fr-FR" sz="2000" b="1" u="none" strike="noStrike" dirty="0">
                          <a:effectLst/>
                        </a:rPr>
                        <a:t> know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0778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smtClean="0">
                          <a:effectLst/>
                        </a:rPr>
                        <a:t>He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effectLst/>
                        </a:rPr>
                        <a:t> a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painter</a:t>
                      </a:r>
                      <a:r>
                        <a:rPr lang="fr-FR" sz="2400" u="none" strike="noStrike" dirty="0" smtClean="0">
                          <a:effectLst/>
                        </a:rPr>
                        <a:t>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712291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smtClean="0">
                          <a:effectLst/>
                        </a:rPr>
                        <a:t>He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doesn't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effectLst/>
                        </a:rPr>
                        <a:t>  running.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1008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His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effectLst/>
                        </a:rPr>
                        <a:t> Marvin.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3044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He has got one brother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and two sisters. 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7075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smtClean="0">
                          <a:effectLst/>
                        </a:rPr>
                        <a:t>He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likes</a:t>
                      </a:r>
                      <a:r>
                        <a:rPr lang="fr-FR" sz="2400" u="none" strike="noStrike" baseline="0" dirty="0" smtClean="0">
                          <a:effectLst/>
                        </a:rPr>
                        <a:t> football.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3622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smtClean="0">
                          <a:effectLst/>
                        </a:rPr>
                        <a:t>He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effectLst/>
                        </a:rPr>
                        <a:t> a boy.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4407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His phone number is 07527082043.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4009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He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is seventeen years old.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39433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He has a dog.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2690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He comes from England.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93293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91378" y="6358985"/>
            <a:ext cx="374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i="1" dirty="0"/>
              <a:t>*</a:t>
            </a:r>
            <a:r>
              <a:rPr lang="en-US" i="1" dirty="0" smtClean="0"/>
              <a:t>She </a:t>
            </a:r>
            <a:r>
              <a:rPr lang="en-US" i="1" dirty="0"/>
              <a:t>has got... = UK   She has... = USA </a:t>
            </a:r>
            <a:endParaRPr lang="en-US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Étoile à 5 branches 9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Étoile à 5 branches 10"/>
          <p:cNvSpPr/>
          <p:nvPr/>
        </p:nvSpPr>
        <p:spPr>
          <a:xfrm>
            <a:off x="580781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oile à 5 branches 11"/>
          <p:cNvSpPr/>
          <p:nvPr/>
        </p:nvSpPr>
        <p:spPr>
          <a:xfrm>
            <a:off x="1017804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7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1378" y="128700"/>
            <a:ext cx="512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Listen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to the recording and tick the correct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box :</a:t>
            </a:r>
            <a:r>
              <a:rPr lang="en-US" b="1" dirty="0" smtClean="0"/>
              <a:t> </a:t>
            </a:r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196807"/>
              </p:ext>
            </p:extLst>
          </p:nvPr>
        </p:nvGraphicFramePr>
        <p:xfrm>
          <a:off x="770709" y="692329"/>
          <a:ext cx="10698481" cy="5452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0423">
                  <a:extLst>
                    <a:ext uri="{9D8B030D-6E8A-4147-A177-3AD203B41FA5}">
                      <a16:colId xmlns:a16="http://schemas.microsoft.com/office/drawing/2014/main" val="3405257344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265891802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3838669048"/>
                    </a:ext>
                  </a:extLst>
                </a:gridCol>
                <a:gridCol w="1603828">
                  <a:extLst>
                    <a:ext uri="{9D8B030D-6E8A-4147-A177-3AD203B41FA5}">
                      <a16:colId xmlns:a16="http://schemas.microsoft.com/office/drawing/2014/main" val="1687638865"/>
                    </a:ext>
                  </a:extLst>
                </a:gridCol>
              </a:tblGrid>
              <a:tr h="458612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 err="1">
                          <a:effectLst/>
                        </a:rPr>
                        <a:t>True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False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I </a:t>
                      </a:r>
                      <a:r>
                        <a:rPr lang="fr-FR" sz="2000" b="1" u="none" strike="noStrike" dirty="0" err="1">
                          <a:effectLst/>
                        </a:rPr>
                        <a:t>don't</a:t>
                      </a:r>
                      <a:r>
                        <a:rPr lang="fr-FR" sz="2000" b="1" u="none" strike="noStrike" dirty="0">
                          <a:effectLst/>
                        </a:rPr>
                        <a:t> know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0778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smtClean="0">
                          <a:effectLst/>
                        </a:rPr>
                        <a:t>He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effectLst/>
                        </a:rPr>
                        <a:t> a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painter</a:t>
                      </a:r>
                      <a:r>
                        <a:rPr lang="fr-FR" sz="2400" u="none" strike="noStrike" dirty="0" smtClean="0">
                          <a:effectLst/>
                        </a:rPr>
                        <a:t>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712291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smtClean="0">
                          <a:effectLst/>
                        </a:rPr>
                        <a:t>He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doesn't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effectLst/>
                        </a:rPr>
                        <a:t>  running.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1008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err="1" smtClean="0">
                          <a:effectLst/>
                        </a:rPr>
                        <a:t>His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effectLst/>
                        </a:rPr>
                        <a:t> Marvin.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3044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He has got one brother</a:t>
                      </a:r>
                      <a:r>
                        <a:rPr lang="en-US" sz="2400" u="none" strike="noStrike" baseline="0" dirty="0" smtClean="0">
                          <a:effectLst/>
                        </a:rPr>
                        <a:t> and two sisters. 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7075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smtClean="0">
                          <a:effectLst/>
                        </a:rPr>
                        <a:t>He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likes</a:t>
                      </a:r>
                      <a:r>
                        <a:rPr lang="fr-FR" sz="2400" u="none" strike="noStrike" baseline="0" dirty="0" smtClean="0">
                          <a:effectLst/>
                        </a:rPr>
                        <a:t> football.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3622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 smtClean="0">
                          <a:effectLst/>
                        </a:rPr>
                        <a:t>He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effectLst/>
                        </a:rPr>
                        <a:t> a boy.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4407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His phone number is 07527082043.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4009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He</a:t>
                      </a:r>
                      <a:r>
                        <a:rPr lang="en-US" sz="2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is seventeen years old.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39433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He has a dog.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2690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 smtClean="0">
                          <a:effectLst/>
                        </a:rPr>
                        <a:t>He comes from England.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93293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191378" y="6358985"/>
            <a:ext cx="3748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i="1" dirty="0"/>
              <a:t>*</a:t>
            </a:r>
            <a:r>
              <a:rPr lang="en-US" i="1" dirty="0" smtClean="0"/>
              <a:t>She </a:t>
            </a:r>
            <a:r>
              <a:rPr lang="en-US" i="1" dirty="0"/>
              <a:t>has got... = UK   She has... = USA </a:t>
            </a:r>
            <a:endParaRPr lang="en-US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Étoile à 5 branches 4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toile à 5 branches 5"/>
          <p:cNvSpPr/>
          <p:nvPr/>
        </p:nvSpPr>
        <p:spPr>
          <a:xfrm>
            <a:off x="580781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toile à 5 branches 6"/>
          <p:cNvSpPr/>
          <p:nvPr/>
        </p:nvSpPr>
        <p:spPr>
          <a:xfrm>
            <a:off x="1017804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32629"/>
              </p:ext>
            </p:extLst>
          </p:nvPr>
        </p:nvGraphicFramePr>
        <p:xfrm>
          <a:off x="770709" y="770950"/>
          <a:ext cx="11014106" cy="5599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14106">
                  <a:extLst>
                    <a:ext uri="{9D8B030D-6E8A-4147-A177-3AD203B41FA5}">
                      <a16:colId xmlns:a16="http://schemas.microsoft.com/office/drawing/2014/main" val="1384227611"/>
                    </a:ext>
                  </a:extLst>
                </a:gridCol>
              </a:tblGrid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r>
                        <a:rPr lang="fr-FR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his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___________________________________________________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437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867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2. How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old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he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_____________________________________________________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8680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643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3. Where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does 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he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come 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from ? ___________________________________________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282939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47845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r>
                        <a:rPr lang="fr-FR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his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phone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____________________________________________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940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5758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does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he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__________________________________________________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87578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59980"/>
                  </a:ext>
                </a:extLst>
              </a:tr>
              <a:tr h="31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6. What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does 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he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not 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like ? _______________________________________________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77621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1328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Does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have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any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brothers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sisters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? __________________________________</a:t>
                      </a:r>
                    </a:p>
                    <a:p>
                      <a:pPr algn="l" fontAlgn="b"/>
                      <a:endParaRPr lang="fr-FR" sz="2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What’s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his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job? ______________________________________________________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23741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018043" y="138147"/>
            <a:ext cx="563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b="1" dirty="0" smtClean="0"/>
              <a:t>         Listen </a:t>
            </a:r>
            <a:r>
              <a:rPr lang="en-US" b="1" dirty="0"/>
              <a:t>to the  recording and answer these questions .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Étoile à 5 branches 4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toile à 5 branches 5"/>
          <p:cNvSpPr/>
          <p:nvPr/>
        </p:nvSpPr>
        <p:spPr>
          <a:xfrm>
            <a:off x="580781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toile à 5 branches 6"/>
          <p:cNvSpPr/>
          <p:nvPr/>
        </p:nvSpPr>
        <p:spPr>
          <a:xfrm>
            <a:off x="1017804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 à 5 branches 7"/>
          <p:cNvSpPr/>
          <p:nvPr/>
        </p:nvSpPr>
        <p:spPr>
          <a:xfrm>
            <a:off x="1517923" y="37217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0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8043" y="138147"/>
            <a:ext cx="563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b="1" dirty="0" smtClean="0"/>
              <a:t>         Listen </a:t>
            </a:r>
            <a:r>
              <a:rPr lang="en-US" b="1" dirty="0"/>
              <a:t>to the  recording and answer these questions .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835882"/>
              </p:ext>
            </p:extLst>
          </p:nvPr>
        </p:nvGraphicFramePr>
        <p:xfrm>
          <a:off x="770709" y="770950"/>
          <a:ext cx="11014106" cy="5599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14106">
                  <a:extLst>
                    <a:ext uri="{9D8B030D-6E8A-4147-A177-3AD203B41FA5}">
                      <a16:colId xmlns:a16="http://schemas.microsoft.com/office/drawing/2014/main" val="1384227611"/>
                    </a:ext>
                  </a:extLst>
                </a:gridCol>
              </a:tblGrid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r>
                        <a:rPr lang="fr-FR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his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His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Mark. 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437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867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2. How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old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he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He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r>
                        <a:rPr lang="fr-FR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seven</a:t>
                      </a:r>
                      <a:r>
                        <a:rPr lang="fr-FR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years</a:t>
                      </a:r>
                      <a:r>
                        <a:rPr lang="fr-FR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old</a:t>
                      </a:r>
                      <a:r>
                        <a:rPr lang="fr-FR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8680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643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3. Where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does 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he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come 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from ? He comes</a:t>
                      </a:r>
                      <a:r>
                        <a:rPr lang="en-US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from England.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282939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478457"/>
                  </a:ext>
                </a:extLst>
              </a:tr>
              <a:tr h="349035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r>
                        <a:rPr lang="fr-FR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his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phone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His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phone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075 270 820 43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940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5758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What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does</a:t>
                      </a:r>
                      <a:r>
                        <a:rPr lang="fr-FR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he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? He </a:t>
                      </a:r>
                      <a:r>
                        <a:rPr lang="fr-FR" sz="2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likes</a:t>
                      </a:r>
                      <a:r>
                        <a:rPr lang="fr-FR" sz="2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football.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87578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59980"/>
                  </a:ext>
                </a:extLst>
              </a:tr>
              <a:tr h="31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6. What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does 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he </a:t>
                      </a:r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not </a:t>
                      </a:r>
                      <a:r>
                        <a:rPr lang="en-US" sz="2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like ? He does not like walking.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77621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1328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Does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have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any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brothers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sisters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? He has one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brother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and one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sister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  <a:p>
                      <a:pPr algn="l" fontAlgn="b"/>
                      <a:endParaRPr lang="fr-FR" sz="2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What’s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his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job? He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is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 </a:t>
                      </a:r>
                      <a:r>
                        <a:rPr lang="fr-FR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painter</a:t>
                      </a:r>
                      <a:r>
                        <a:rPr lang="fr-FR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fr-FR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237410"/>
                  </a:ext>
                </a:extLst>
              </a:tr>
            </a:tbl>
          </a:graphicData>
        </a:graphic>
      </p:graphicFrame>
      <p:sp>
        <p:nvSpPr>
          <p:cNvPr id="6" name="Étoile à 5 branches 5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toile à 5 branches 6"/>
          <p:cNvSpPr/>
          <p:nvPr/>
        </p:nvSpPr>
        <p:spPr>
          <a:xfrm>
            <a:off x="580781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 à 5 branches 7"/>
          <p:cNvSpPr/>
          <p:nvPr/>
        </p:nvSpPr>
        <p:spPr>
          <a:xfrm>
            <a:off x="1017804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oile à 5 branches 8"/>
          <p:cNvSpPr/>
          <p:nvPr/>
        </p:nvSpPr>
        <p:spPr>
          <a:xfrm>
            <a:off x="1517923" y="37217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33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460</Words>
  <Application>Microsoft Office PowerPoint</Application>
  <PresentationFormat>Grand écran</PresentationFormat>
  <Paragraphs>134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  Support 6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Beneteau</dc:creator>
  <cp:lastModifiedBy>Hewlett-Packard Company</cp:lastModifiedBy>
  <cp:revision>26</cp:revision>
  <dcterms:created xsi:type="dcterms:W3CDTF">2022-03-01T09:41:57Z</dcterms:created>
  <dcterms:modified xsi:type="dcterms:W3CDTF">2022-03-01T15:00:31Z</dcterms:modified>
</cp:coreProperties>
</file>