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60" r:id="rId7"/>
    <p:sldId id="270" r:id="rId8"/>
    <p:sldId id="258" r:id="rId9"/>
    <p:sldId id="271" r:id="rId10"/>
    <p:sldId id="262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72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1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7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3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9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8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88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86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64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6879" y="33430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7300" b="1" dirty="0" smtClean="0"/>
              <a:t/>
            </a:r>
            <a:br>
              <a:rPr lang="fr-FR" sz="7300" b="1" dirty="0" smtClean="0"/>
            </a:br>
            <a:r>
              <a:rPr lang="fr-FR" sz="7300" b="1" dirty="0"/>
              <a:t/>
            </a:r>
            <a:br>
              <a:rPr lang="fr-FR" sz="7300" b="1" dirty="0"/>
            </a:br>
            <a:r>
              <a:rPr lang="fr-FR" sz="7300" b="1" smtClean="0"/>
              <a:t>Support </a:t>
            </a:r>
            <a:r>
              <a:rPr lang="fr-FR" sz="7300" b="1" smtClean="0"/>
              <a:t>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8" y="161183"/>
            <a:ext cx="3878989" cy="274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7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967336"/>
              </p:ext>
            </p:extLst>
          </p:nvPr>
        </p:nvGraphicFramePr>
        <p:xfrm>
          <a:off x="770709" y="770950"/>
          <a:ext cx="11014106" cy="5616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3.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effectLst/>
                        </a:rPr>
                        <a:t> job ? _______________________________________________________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4. Where </a:t>
                      </a:r>
                      <a:r>
                        <a:rPr lang="en-US" sz="2400" u="none" strike="noStrike" dirty="0"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effectLst/>
                        </a:rPr>
                        <a:t>he come from ? ____________________________________________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97201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41856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>
                          <a:effectLst/>
                        </a:rPr>
                        <a:t>phone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6.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7. What </a:t>
                      </a:r>
                      <a:r>
                        <a:rPr lang="en-US" sz="2400" u="none" strike="noStrike" dirty="0"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effectLst/>
                        </a:rPr>
                        <a:t>se </a:t>
                      </a:r>
                      <a:r>
                        <a:rPr lang="en-US" sz="2400" u="none" strike="noStrike" dirty="0">
                          <a:effectLst/>
                        </a:rPr>
                        <a:t>not </a:t>
                      </a:r>
                      <a:r>
                        <a:rPr lang="en-US" sz="2400" u="none" strike="noStrike" dirty="0" smtClean="0">
                          <a:effectLst/>
                        </a:rPr>
                        <a:t>like ? ________________________________________________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? 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4" name="Étoile à 5 branches 3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Étoile à 5 branches 4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Rectangle 7"/>
          <p:cNvSpPr/>
          <p:nvPr/>
        </p:nvSpPr>
        <p:spPr>
          <a:xfrm>
            <a:off x="3815847" y="165779"/>
            <a:ext cx="5211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/>
              <a:t>Listen 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Étoile à 5 branches 8"/>
          <p:cNvSpPr/>
          <p:nvPr/>
        </p:nvSpPr>
        <p:spPr>
          <a:xfrm>
            <a:off x="1902429" y="46739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080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678892"/>
              </p:ext>
            </p:extLst>
          </p:nvPr>
        </p:nvGraphicFramePr>
        <p:xfrm>
          <a:off x="770709" y="770950"/>
          <a:ext cx="11014106" cy="5616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Oliver.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thirty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years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old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3.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effectLst/>
                        </a:rPr>
                        <a:t> job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He’s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a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Doctor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4. Where </a:t>
                      </a:r>
                      <a:r>
                        <a:rPr lang="en-US" sz="2400" u="none" strike="noStrike" dirty="0"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effectLst/>
                        </a:rPr>
                        <a:t>he </a:t>
                      </a:r>
                      <a:r>
                        <a:rPr lang="en-US" sz="2400" u="none" strike="noStrike" dirty="0">
                          <a:effectLst/>
                        </a:rPr>
                        <a:t>come </a:t>
                      </a:r>
                      <a:r>
                        <a:rPr lang="en-US" sz="2400" u="none" strike="noStrike" dirty="0" smtClean="0">
                          <a:effectLst/>
                        </a:rPr>
                        <a:t>from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He comes from Australia.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97201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41856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effectLst/>
                        </a:rPr>
                        <a:t>phone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07 62 81 44 39.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6.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likes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cooking. 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7. What </a:t>
                      </a:r>
                      <a:r>
                        <a:rPr lang="en-US" sz="2400" u="none" strike="noStrike" dirty="0"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effectLst/>
                        </a:rPr>
                        <a:t>he </a:t>
                      </a:r>
                      <a:r>
                        <a:rPr lang="en-US" sz="2400" u="none" strike="noStrike" dirty="0">
                          <a:effectLst/>
                        </a:rPr>
                        <a:t>not </a:t>
                      </a:r>
                      <a:r>
                        <a:rPr lang="en-US" sz="2400" u="none" strike="noStrike" dirty="0" smtClean="0">
                          <a:effectLst/>
                        </a:rPr>
                        <a:t>like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He</a:t>
                      </a:r>
                      <a:r>
                        <a:rPr lang="en-US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doesn’t like </a:t>
                      </a:r>
                      <a:r>
                        <a:rPr lang="en-US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maths</a:t>
                      </a:r>
                      <a:r>
                        <a:rPr lang="en-US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? 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He has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three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4" name="Étoile à 5 branches 3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Étoile à 5 branches 4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Rectangle 7"/>
          <p:cNvSpPr/>
          <p:nvPr/>
        </p:nvSpPr>
        <p:spPr>
          <a:xfrm>
            <a:off x="2018043" y="138147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Étoile à 5 branches 8"/>
          <p:cNvSpPr/>
          <p:nvPr/>
        </p:nvSpPr>
        <p:spPr>
          <a:xfrm>
            <a:off x="189883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12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PETER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ELLEN</a:t>
            </a:r>
            <a:endParaRPr lang="fr-FR" sz="3600" dirty="0"/>
          </a:p>
        </p:txBody>
      </p:sp>
      <p:grpSp>
        <p:nvGrpSpPr>
          <p:cNvPr id="47" name="Groupe 46"/>
          <p:cNvGrpSpPr/>
          <p:nvPr/>
        </p:nvGrpSpPr>
        <p:grpSpPr>
          <a:xfrm>
            <a:off x="928770" y="4594156"/>
            <a:ext cx="2651760" cy="1711234"/>
            <a:chOff x="1155186" y="2259875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155186" y="2259875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4713" y="2495006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9704" y="2457672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4732693" y="4659575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48" name="Groupe 47"/>
          <p:cNvGrpSpPr/>
          <p:nvPr/>
        </p:nvGrpSpPr>
        <p:grpSpPr>
          <a:xfrm>
            <a:off x="8363940" y="4544849"/>
            <a:ext cx="2651760" cy="1711234"/>
            <a:chOff x="8468866" y="2106389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8393" y="2366556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468866" y="2106389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5127" y="2353493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2534" y="2366556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/>
          <p:cNvGrpSpPr/>
          <p:nvPr/>
        </p:nvGrpSpPr>
        <p:grpSpPr>
          <a:xfrm>
            <a:off x="1748237" y="1857961"/>
            <a:ext cx="7876911" cy="2211107"/>
            <a:chOff x="293317" y="781049"/>
            <a:chExt cx="4937760" cy="2211107"/>
          </a:xfrm>
        </p:grpSpPr>
        <p:sp>
          <p:nvSpPr>
            <p:cNvPr id="43" name="Rectangle à coins arrondis 42"/>
            <p:cNvSpPr/>
            <p:nvPr/>
          </p:nvSpPr>
          <p:spPr>
            <a:xfrm>
              <a:off x="293317" y="781049"/>
              <a:ext cx="4937760" cy="221110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  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1872075" y="846006"/>
              <a:ext cx="692983" cy="749333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10</a:t>
              </a:r>
              <a:endParaRPr lang="fr-FR" sz="4000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872075" y="1692690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30</a:t>
              </a:r>
              <a:endParaRPr lang="fr-FR" sz="4000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1872075" y="2311239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2</a:t>
              </a:r>
              <a:endParaRPr lang="fr-FR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174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PETER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ELLEN</a:t>
            </a:r>
            <a:endParaRPr lang="fr-FR" sz="3600" dirty="0"/>
          </a:p>
        </p:txBody>
      </p:sp>
      <p:grpSp>
        <p:nvGrpSpPr>
          <p:cNvPr id="47" name="Groupe 46"/>
          <p:cNvGrpSpPr/>
          <p:nvPr/>
        </p:nvGrpSpPr>
        <p:grpSpPr>
          <a:xfrm>
            <a:off x="928770" y="4594156"/>
            <a:ext cx="2651760" cy="1711234"/>
            <a:chOff x="1155186" y="2259875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155186" y="2259875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4713" y="2495006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9704" y="2457672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4732693" y="4659575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48" name="Groupe 47"/>
          <p:cNvGrpSpPr/>
          <p:nvPr/>
        </p:nvGrpSpPr>
        <p:grpSpPr>
          <a:xfrm>
            <a:off x="8363940" y="4544849"/>
            <a:ext cx="2651760" cy="1711234"/>
            <a:chOff x="8468866" y="2106389"/>
            <a:chExt cx="2651760" cy="1711234"/>
          </a:xfrm>
          <a:solidFill>
            <a:schemeClr val="accent2"/>
          </a:solidFill>
        </p:grpSpPr>
        <p:sp>
          <p:nvSpPr>
            <p:cNvPr id="17" name="Ellipse 16"/>
            <p:cNvSpPr/>
            <p:nvPr/>
          </p:nvSpPr>
          <p:spPr>
            <a:xfrm>
              <a:off x="8468866" y="2106389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0209" y="2366556"/>
              <a:ext cx="973621" cy="1217026"/>
            </a:xfrm>
            <a:prstGeom prst="rect">
              <a:avLst/>
            </a:prstGeom>
            <a:grpFill/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5127" y="2353493"/>
              <a:ext cx="973621" cy="1217026"/>
            </a:xfrm>
            <a:prstGeom prst="rect">
              <a:avLst/>
            </a:prstGeom>
            <a:grpFill/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2534" y="2366556"/>
              <a:ext cx="973621" cy="1217026"/>
            </a:xfrm>
            <a:prstGeom prst="rect">
              <a:avLst/>
            </a:prstGeom>
            <a:grpFill/>
          </p:spPr>
        </p:pic>
      </p:grpSp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/>
          <p:cNvGrpSpPr/>
          <p:nvPr/>
        </p:nvGrpSpPr>
        <p:grpSpPr>
          <a:xfrm>
            <a:off x="1748237" y="1857961"/>
            <a:ext cx="7876911" cy="2211107"/>
            <a:chOff x="293317" y="781049"/>
            <a:chExt cx="4937760" cy="2211107"/>
          </a:xfrm>
        </p:grpSpPr>
        <p:sp>
          <p:nvSpPr>
            <p:cNvPr id="43" name="Rectangle à coins arrondis 42"/>
            <p:cNvSpPr/>
            <p:nvPr/>
          </p:nvSpPr>
          <p:spPr>
            <a:xfrm>
              <a:off x="293317" y="781049"/>
              <a:ext cx="4937760" cy="221110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  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1872075" y="846006"/>
              <a:ext cx="692983" cy="749333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10</a:t>
              </a:r>
              <a:endParaRPr lang="fr-FR" sz="4000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872075" y="1692690"/>
              <a:ext cx="692983" cy="5255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30</a:t>
              </a:r>
              <a:endParaRPr lang="fr-FR" sz="4000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1872075" y="2311239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2</a:t>
              </a:r>
              <a:endParaRPr lang="fr-FR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94879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957861" y="5175358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PETER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53753" y="2633399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ELLEN</a:t>
            </a:r>
            <a:endParaRPr lang="fr-FR" sz="3600" dirty="0"/>
          </a:p>
        </p:txBody>
      </p:sp>
      <p:grpSp>
        <p:nvGrpSpPr>
          <p:cNvPr id="47" name="Groupe 46"/>
          <p:cNvGrpSpPr/>
          <p:nvPr/>
        </p:nvGrpSpPr>
        <p:grpSpPr>
          <a:xfrm>
            <a:off x="8875349" y="209005"/>
            <a:ext cx="2651760" cy="1711234"/>
            <a:chOff x="1155186" y="2259875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155186" y="2259875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4713" y="2495006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9704" y="2457672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1587499" y="353981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48" name="Groupe 47"/>
          <p:cNvGrpSpPr/>
          <p:nvPr/>
        </p:nvGrpSpPr>
        <p:grpSpPr>
          <a:xfrm>
            <a:off x="6953801" y="4758952"/>
            <a:ext cx="2651760" cy="1711234"/>
            <a:chOff x="8468866" y="2106389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8393" y="2366556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468866" y="2106389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5127" y="2353493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2534" y="2366556"/>
              <a:ext cx="973621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12784" y="80230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/>
          <p:cNvGrpSpPr/>
          <p:nvPr/>
        </p:nvGrpSpPr>
        <p:grpSpPr>
          <a:xfrm>
            <a:off x="3580530" y="2210190"/>
            <a:ext cx="7876911" cy="2211107"/>
            <a:chOff x="293317" y="781049"/>
            <a:chExt cx="4937760" cy="2211107"/>
          </a:xfrm>
        </p:grpSpPr>
        <p:sp>
          <p:nvSpPr>
            <p:cNvPr id="43" name="Rectangle à coins arrondis 42"/>
            <p:cNvSpPr/>
            <p:nvPr/>
          </p:nvSpPr>
          <p:spPr>
            <a:xfrm>
              <a:off x="293317" y="781049"/>
              <a:ext cx="4937760" cy="221110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  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1872075" y="846006"/>
              <a:ext cx="692983" cy="749333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10</a:t>
              </a:r>
              <a:endParaRPr lang="fr-FR" sz="4000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872075" y="1692690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30</a:t>
              </a:r>
              <a:endParaRPr lang="fr-FR" sz="4000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1872075" y="2311239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2</a:t>
              </a:r>
              <a:endParaRPr lang="fr-FR" sz="4000" dirty="0"/>
            </a:p>
          </p:txBody>
        </p:sp>
      </p:grpSp>
      <p:sp>
        <p:nvSpPr>
          <p:cNvPr id="26" name="Étoile à 5 branches 25"/>
          <p:cNvSpPr/>
          <p:nvPr/>
        </p:nvSpPr>
        <p:spPr>
          <a:xfrm>
            <a:off x="1001416" y="80229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7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e 47"/>
          <p:cNvGrpSpPr/>
          <p:nvPr/>
        </p:nvGrpSpPr>
        <p:grpSpPr>
          <a:xfrm>
            <a:off x="7619526" y="4699642"/>
            <a:ext cx="3177151" cy="2001185"/>
            <a:chOff x="8468866" y="2106389"/>
            <a:chExt cx="2651760" cy="1711234"/>
          </a:xfrm>
          <a:solidFill>
            <a:schemeClr val="accent2"/>
          </a:solidFill>
        </p:grpSpPr>
        <p:sp>
          <p:nvSpPr>
            <p:cNvPr id="17" name="Ellipse 16"/>
            <p:cNvSpPr/>
            <p:nvPr/>
          </p:nvSpPr>
          <p:spPr>
            <a:xfrm>
              <a:off x="8468866" y="2106389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0209" y="2366556"/>
              <a:ext cx="973621" cy="1217026"/>
            </a:xfrm>
            <a:prstGeom prst="rect">
              <a:avLst/>
            </a:prstGeom>
            <a:grpFill/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5127" y="2353493"/>
              <a:ext cx="973621" cy="1217026"/>
            </a:xfrm>
            <a:prstGeom prst="rect">
              <a:avLst/>
            </a:prstGeom>
            <a:grpFill/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2534" y="2366556"/>
              <a:ext cx="973621" cy="1217026"/>
            </a:xfrm>
            <a:prstGeom prst="rect">
              <a:avLst/>
            </a:prstGeom>
            <a:grpFill/>
          </p:spPr>
        </p:pic>
      </p:grpSp>
      <p:sp>
        <p:nvSpPr>
          <p:cNvPr id="2" name="Rectangle à coins arrondis 1"/>
          <p:cNvSpPr/>
          <p:nvPr/>
        </p:nvSpPr>
        <p:spPr>
          <a:xfrm>
            <a:off x="1957861" y="5175358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PETER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53753" y="2633399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ELLEN</a:t>
            </a:r>
            <a:endParaRPr lang="fr-FR" sz="3600" dirty="0"/>
          </a:p>
        </p:txBody>
      </p:sp>
      <p:grpSp>
        <p:nvGrpSpPr>
          <p:cNvPr id="47" name="Groupe 46"/>
          <p:cNvGrpSpPr/>
          <p:nvPr/>
        </p:nvGrpSpPr>
        <p:grpSpPr>
          <a:xfrm>
            <a:off x="8875349" y="209005"/>
            <a:ext cx="2651760" cy="1711234"/>
            <a:chOff x="1155186" y="2259875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155186" y="2259875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4713" y="2495006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9704" y="2457672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1587499" y="353981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sp>
        <p:nvSpPr>
          <p:cNvPr id="40" name="Étoile à 5 branches 39"/>
          <p:cNvSpPr/>
          <p:nvPr/>
        </p:nvSpPr>
        <p:spPr>
          <a:xfrm>
            <a:off x="212784" y="80230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/>
          <p:cNvGrpSpPr/>
          <p:nvPr/>
        </p:nvGrpSpPr>
        <p:grpSpPr>
          <a:xfrm>
            <a:off x="3580530" y="2210190"/>
            <a:ext cx="7876911" cy="2211107"/>
            <a:chOff x="293317" y="781049"/>
            <a:chExt cx="4937760" cy="2211107"/>
          </a:xfrm>
        </p:grpSpPr>
        <p:sp>
          <p:nvSpPr>
            <p:cNvPr id="43" name="Rectangle à coins arrondis 42"/>
            <p:cNvSpPr/>
            <p:nvPr/>
          </p:nvSpPr>
          <p:spPr>
            <a:xfrm>
              <a:off x="293317" y="781049"/>
              <a:ext cx="4937760" cy="221110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  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1872075" y="846006"/>
              <a:ext cx="692983" cy="749333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10</a:t>
              </a:r>
              <a:endParaRPr lang="fr-FR" sz="4000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872075" y="1692690"/>
              <a:ext cx="692983" cy="5255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30</a:t>
              </a:r>
              <a:endParaRPr lang="fr-FR" sz="4000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1872075" y="2311239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 smtClean="0"/>
                <a:t>2</a:t>
              </a:r>
              <a:endParaRPr lang="fr-FR" sz="4000" dirty="0"/>
            </a:p>
          </p:txBody>
        </p:sp>
      </p:grpSp>
      <p:sp>
        <p:nvSpPr>
          <p:cNvPr id="26" name="Étoile à 5 branches 25"/>
          <p:cNvSpPr/>
          <p:nvPr/>
        </p:nvSpPr>
        <p:spPr>
          <a:xfrm>
            <a:off x="1001416" y="80229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37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5693858" y="192824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ELLEN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PETER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8485462" y="3616906"/>
            <a:ext cx="2239029" cy="1288301"/>
            <a:chOff x="1097280" y="3500846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8501718" y="1800547"/>
            <a:ext cx="2133608" cy="143909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8594921" y="5214911"/>
            <a:ext cx="2154553" cy="1299040"/>
            <a:chOff x="8186057" y="3475810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584" y="3735977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6407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725" y="3735977"/>
              <a:ext cx="973621" cy="1217026"/>
            </a:xfrm>
            <a:prstGeom prst="rect">
              <a:avLst/>
            </a:prstGeom>
          </p:spPr>
        </p:pic>
      </p:grpSp>
      <p:grpSp>
        <p:nvGrpSpPr>
          <p:cNvPr id="51" name="Groupe 50"/>
          <p:cNvGrpSpPr/>
          <p:nvPr/>
        </p:nvGrpSpPr>
        <p:grpSpPr>
          <a:xfrm>
            <a:off x="956246" y="1170500"/>
            <a:ext cx="4937760" cy="1671170"/>
            <a:chOff x="487117" y="1239074"/>
            <a:chExt cx="4937760" cy="1671170"/>
          </a:xfrm>
        </p:grpSpPr>
        <p:sp>
          <p:nvSpPr>
            <p:cNvPr id="42" name="Rectangle à coins arrondis 41"/>
            <p:cNvSpPr/>
            <p:nvPr/>
          </p:nvSpPr>
          <p:spPr>
            <a:xfrm>
              <a:off x="487117" y="1239074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43" name="Ellipse 42"/>
            <p:cNvSpPr/>
            <p:nvPr/>
          </p:nvSpPr>
          <p:spPr>
            <a:xfrm>
              <a:off x="1872075" y="1282801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2</a:t>
              </a:r>
            </a:p>
          </p:txBody>
        </p:sp>
        <p:sp>
          <p:nvSpPr>
            <p:cNvPr id="46" name="Ellipse 45"/>
            <p:cNvSpPr/>
            <p:nvPr/>
          </p:nvSpPr>
          <p:spPr>
            <a:xfrm>
              <a:off x="1856462" y="1808347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10</a:t>
              </a:r>
              <a:endParaRPr lang="fr-FR" dirty="0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872075" y="2357073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3</a:t>
              </a:r>
              <a:r>
                <a:rPr lang="fr-FR" dirty="0" smtClean="0"/>
                <a:t>0</a:t>
              </a:r>
              <a:endParaRPr lang="fr-FR" dirty="0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395677" y="2975594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2" name="Groupe 51"/>
          <p:cNvGrpSpPr/>
          <p:nvPr/>
        </p:nvGrpSpPr>
        <p:grpSpPr>
          <a:xfrm>
            <a:off x="7822469" y="126136"/>
            <a:ext cx="2292098" cy="1206218"/>
            <a:chOff x="8088124" y="129388"/>
            <a:chExt cx="2292098" cy="1206218"/>
          </a:xfrm>
        </p:grpSpPr>
        <p:pic>
          <p:nvPicPr>
            <p:cNvPr id="58" name="Image 5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8124" y="498032"/>
              <a:ext cx="1247081" cy="837574"/>
            </a:xfrm>
            <a:prstGeom prst="rect">
              <a:avLst/>
            </a:prstGeom>
          </p:spPr>
        </p:pic>
        <p:sp>
          <p:nvSpPr>
            <p:cNvPr id="40" name="Bulle ronde 39"/>
            <p:cNvSpPr/>
            <p:nvPr/>
          </p:nvSpPr>
          <p:spPr>
            <a:xfrm>
              <a:off x="9287555" y="129388"/>
              <a:ext cx="1092667" cy="897579"/>
            </a:xfrm>
            <a:prstGeom prst="wedgeEllipseCallout">
              <a:avLst>
                <a:gd name="adj1" fmla="val -68025"/>
                <a:gd name="adj2" fmla="val 4123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57" name="Image 5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40" b="12436"/>
          <a:stretch/>
        </p:blipFill>
        <p:spPr>
          <a:xfrm>
            <a:off x="11278423" y="358392"/>
            <a:ext cx="871347" cy="1128463"/>
          </a:xfrm>
          <a:prstGeom prst="rect">
            <a:avLst/>
          </a:prstGeom>
        </p:spPr>
      </p:pic>
      <p:sp>
        <p:nvSpPr>
          <p:cNvPr id="41" name="Bulle ronde 40"/>
          <p:cNvSpPr/>
          <p:nvPr/>
        </p:nvSpPr>
        <p:spPr>
          <a:xfrm>
            <a:off x="10185756" y="94233"/>
            <a:ext cx="1092667" cy="897579"/>
          </a:xfrm>
          <a:prstGeom prst="wedgeEllipseCallout">
            <a:avLst>
              <a:gd name="adj1" fmla="val 63885"/>
              <a:gd name="adj2" fmla="val 153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02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5693858" y="192824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ELLEN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PETER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8485462" y="3616906"/>
            <a:ext cx="2239029" cy="1288301"/>
            <a:chOff x="1097280" y="3500846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8501718" y="1800547"/>
            <a:ext cx="2133608" cy="143909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sp>
        <p:nvSpPr>
          <p:cNvPr id="17" name="Ellipse 16"/>
          <p:cNvSpPr/>
          <p:nvPr/>
        </p:nvSpPr>
        <p:spPr>
          <a:xfrm>
            <a:off x="8291593" y="5214911"/>
            <a:ext cx="2457881" cy="129904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367" y="5402494"/>
            <a:ext cx="791066" cy="92387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829" y="5393405"/>
            <a:ext cx="791066" cy="923874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626" y="5393405"/>
            <a:ext cx="791066" cy="923874"/>
          </a:xfrm>
          <a:prstGeom prst="rect">
            <a:avLst/>
          </a:prstGeom>
          <a:solidFill>
            <a:schemeClr val="accent2"/>
          </a:solidFill>
        </p:spPr>
      </p:pic>
      <p:grpSp>
        <p:nvGrpSpPr>
          <p:cNvPr id="51" name="Groupe 50"/>
          <p:cNvGrpSpPr/>
          <p:nvPr/>
        </p:nvGrpSpPr>
        <p:grpSpPr>
          <a:xfrm>
            <a:off x="956246" y="1170500"/>
            <a:ext cx="4937760" cy="1671170"/>
            <a:chOff x="487117" y="1239074"/>
            <a:chExt cx="4937760" cy="1671170"/>
          </a:xfrm>
        </p:grpSpPr>
        <p:sp>
          <p:nvSpPr>
            <p:cNvPr id="42" name="Rectangle à coins arrondis 41"/>
            <p:cNvSpPr/>
            <p:nvPr/>
          </p:nvSpPr>
          <p:spPr>
            <a:xfrm>
              <a:off x="487117" y="1239074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43" name="Ellipse 42"/>
            <p:cNvSpPr/>
            <p:nvPr/>
          </p:nvSpPr>
          <p:spPr>
            <a:xfrm>
              <a:off x="1872075" y="1282801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2</a:t>
              </a:r>
            </a:p>
          </p:txBody>
        </p:sp>
        <p:sp>
          <p:nvSpPr>
            <p:cNvPr id="46" name="Ellipse 45"/>
            <p:cNvSpPr/>
            <p:nvPr/>
          </p:nvSpPr>
          <p:spPr>
            <a:xfrm>
              <a:off x="1856462" y="1808347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10</a:t>
              </a:r>
              <a:endParaRPr lang="fr-FR" dirty="0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872075" y="2357073"/>
              <a:ext cx="692983" cy="5255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3</a:t>
              </a:r>
              <a:r>
                <a:rPr lang="fr-FR" dirty="0" smtClean="0"/>
                <a:t>0</a:t>
              </a:r>
              <a:endParaRPr lang="fr-FR" dirty="0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395677" y="2975594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2" name="Groupe 51"/>
          <p:cNvGrpSpPr/>
          <p:nvPr/>
        </p:nvGrpSpPr>
        <p:grpSpPr>
          <a:xfrm>
            <a:off x="7822469" y="126136"/>
            <a:ext cx="2292098" cy="1206218"/>
            <a:chOff x="8088124" y="129388"/>
            <a:chExt cx="2292098" cy="1206218"/>
          </a:xfrm>
        </p:grpSpPr>
        <p:pic>
          <p:nvPicPr>
            <p:cNvPr id="58" name="Image 5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8124" y="498032"/>
              <a:ext cx="1247081" cy="837574"/>
            </a:xfrm>
            <a:prstGeom prst="rect">
              <a:avLst/>
            </a:prstGeom>
          </p:spPr>
        </p:pic>
        <p:sp>
          <p:nvSpPr>
            <p:cNvPr id="40" name="Bulle ronde 39"/>
            <p:cNvSpPr/>
            <p:nvPr/>
          </p:nvSpPr>
          <p:spPr>
            <a:xfrm>
              <a:off x="9287555" y="129388"/>
              <a:ext cx="1092667" cy="897579"/>
            </a:xfrm>
            <a:prstGeom prst="wedgeEllipseCallout">
              <a:avLst>
                <a:gd name="adj1" fmla="val -68025"/>
                <a:gd name="adj2" fmla="val 41238"/>
              </a:avLst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000" dirty="0"/>
                <a:t>4</a:t>
              </a:r>
            </a:p>
          </p:txBody>
        </p:sp>
      </p:grpSp>
      <p:pic>
        <p:nvPicPr>
          <p:cNvPr id="57" name="Image 5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40" b="12436"/>
          <a:stretch/>
        </p:blipFill>
        <p:spPr>
          <a:xfrm>
            <a:off x="11278423" y="358392"/>
            <a:ext cx="871347" cy="1128463"/>
          </a:xfrm>
          <a:prstGeom prst="rect">
            <a:avLst/>
          </a:prstGeom>
        </p:spPr>
      </p:pic>
      <p:sp>
        <p:nvSpPr>
          <p:cNvPr id="41" name="Bulle ronde 40"/>
          <p:cNvSpPr/>
          <p:nvPr/>
        </p:nvSpPr>
        <p:spPr>
          <a:xfrm>
            <a:off x="10185756" y="94233"/>
            <a:ext cx="1092667" cy="897579"/>
          </a:xfrm>
          <a:prstGeom prst="wedgeEllipseCallout">
            <a:avLst>
              <a:gd name="adj1" fmla="val 63885"/>
              <a:gd name="adj2" fmla="val 153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6" name="Groupe 35"/>
          <p:cNvGrpSpPr/>
          <p:nvPr/>
        </p:nvGrpSpPr>
        <p:grpSpPr>
          <a:xfrm>
            <a:off x="10424140" y="211523"/>
            <a:ext cx="1505905" cy="1318200"/>
            <a:chOff x="8487181" y="146293"/>
            <a:chExt cx="1505905" cy="1318200"/>
          </a:xfrm>
        </p:grpSpPr>
        <p:cxnSp>
          <p:nvCxnSpPr>
            <p:cNvPr id="37" name="Connecteur droit 36"/>
            <p:cNvCxnSpPr/>
            <p:nvPr/>
          </p:nvCxnSpPr>
          <p:spPr>
            <a:xfrm>
              <a:off x="8487181" y="274320"/>
              <a:ext cx="1505905" cy="1190173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flipH="1">
              <a:off x="8487181" y="146293"/>
              <a:ext cx="1375276" cy="131820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9" name="Flèche vers le bas 38"/>
          <p:cNvSpPr/>
          <p:nvPr/>
        </p:nvSpPr>
        <p:spPr>
          <a:xfrm rot="17727616">
            <a:off x="5499855" y="5560814"/>
            <a:ext cx="388004" cy="58905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907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013" y="93822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495870"/>
              </p:ext>
            </p:extLst>
          </p:nvPr>
        </p:nvGraphicFramePr>
        <p:xfrm>
          <a:off x="736911" y="624200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Policeman.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doesn't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maths.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Oliver.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has got four sisters.*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music.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tomatoes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 phone number is 0762814437.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is thirty years old.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has got three guinea pigs.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from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Australia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80781" y="6101580"/>
            <a:ext cx="3588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 smtClean="0"/>
              <a:t>*He </a:t>
            </a:r>
            <a:r>
              <a:rPr lang="en-US" i="1" dirty="0"/>
              <a:t>has got... = UK   </a:t>
            </a:r>
            <a:r>
              <a:rPr lang="en-US" i="1" dirty="0" smtClean="0"/>
              <a:t>He </a:t>
            </a:r>
            <a:r>
              <a:rPr lang="en-US" i="1" dirty="0"/>
              <a:t>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5" name="Étoile à 5 branches 4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Étoile à 5 branches 7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Rectangle 9"/>
          <p:cNvSpPr/>
          <p:nvPr/>
        </p:nvSpPr>
        <p:spPr>
          <a:xfrm>
            <a:off x="736911" y="6457890"/>
            <a:ext cx="99259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oliceman is capitalized because it is a profession that requires a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certificate (not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for teachers)</a:t>
            </a:r>
            <a:r>
              <a:rPr lang="en-US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7703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013" y="93822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315491"/>
              </p:ext>
            </p:extLst>
          </p:nvPr>
        </p:nvGraphicFramePr>
        <p:xfrm>
          <a:off x="736911" y="624200"/>
          <a:ext cx="10698481" cy="5539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Policeman.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doesn't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maths.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Oliver.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has got four sisters.*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 smtClean="0"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music.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likes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tomatoes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 phone number is 0762814437.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is thirty years old.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>
                          <a:effectLst/>
                        </a:rPr>
                        <a:t> </a:t>
                      </a:r>
                      <a:endParaRPr lang="fr-F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has got three guinea pigs.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comes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from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Australia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80781" y="6101580"/>
            <a:ext cx="3588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 smtClean="0"/>
              <a:t>*He </a:t>
            </a:r>
            <a:r>
              <a:rPr lang="en-US" i="1" dirty="0"/>
              <a:t>has got... = UK   </a:t>
            </a:r>
            <a:r>
              <a:rPr lang="en-US" i="1" dirty="0" smtClean="0"/>
              <a:t>He </a:t>
            </a:r>
            <a:r>
              <a:rPr lang="en-US" i="1" dirty="0"/>
              <a:t>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5" name="Étoile à 5 branches 4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Étoile à 5 branches 7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Rectangle 9"/>
          <p:cNvSpPr/>
          <p:nvPr/>
        </p:nvSpPr>
        <p:spPr>
          <a:xfrm>
            <a:off x="736911" y="6457890"/>
            <a:ext cx="99259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oliceman is capitalized because it is a profession that requires a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certificate (not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for teachers)</a:t>
            </a:r>
            <a:r>
              <a:rPr lang="en-US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43590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541</Words>
  <Application>Microsoft Office PowerPoint</Application>
  <PresentationFormat>Grand écran</PresentationFormat>
  <Paragraphs>156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  Support 2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Beneteau</dc:creator>
  <cp:lastModifiedBy>Hewlett-Packard Company</cp:lastModifiedBy>
  <cp:revision>20</cp:revision>
  <dcterms:created xsi:type="dcterms:W3CDTF">2022-03-01T09:41:57Z</dcterms:created>
  <dcterms:modified xsi:type="dcterms:W3CDTF">2022-03-01T14:34:57Z</dcterms:modified>
</cp:coreProperties>
</file>