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60" r:id="rId7"/>
    <p:sldId id="270" r:id="rId8"/>
    <p:sldId id="258" r:id="rId9"/>
    <p:sldId id="271" r:id="rId10"/>
    <p:sldId id="262" r:id="rId11"/>
    <p:sldId id="264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2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96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31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7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830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22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59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68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988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0867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28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DED3C-D304-43BF-B495-2825F30084B6}" type="datetimeFigureOut">
              <a:rPr lang="fr-FR" smtClean="0"/>
              <a:t>01/03/2022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DA10-9AD5-47BE-B671-3ECB5FED4C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64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06879" y="334304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sz="7300" b="1" dirty="0" smtClean="0"/>
              <a:t/>
            </a:r>
            <a:br>
              <a:rPr lang="fr-FR" sz="7300" b="1" dirty="0" smtClean="0"/>
            </a:br>
            <a:r>
              <a:rPr lang="fr-FR" sz="7300" b="1" dirty="0"/>
              <a:t/>
            </a:r>
            <a:br>
              <a:rPr lang="fr-FR" sz="7300" b="1" dirty="0"/>
            </a:br>
            <a:r>
              <a:rPr lang="fr-FR" sz="7300" b="1" smtClean="0"/>
              <a:t>Support </a:t>
            </a:r>
            <a:r>
              <a:rPr lang="fr-FR" sz="7300" b="1" smtClean="0"/>
              <a:t>2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8" y="161183"/>
            <a:ext cx="3878989" cy="274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97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967336"/>
              </p:ext>
            </p:extLst>
          </p:nvPr>
        </p:nvGraphicFramePr>
        <p:xfrm>
          <a:off x="770709" y="770950"/>
          <a:ext cx="11014106" cy="5616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4106">
                  <a:extLst>
                    <a:ext uri="{9D8B030D-6E8A-4147-A177-3AD203B41FA5}">
                      <a16:colId xmlns:a16="http://schemas.microsoft.com/office/drawing/2014/main" val="1384227611"/>
                    </a:ext>
                  </a:extLst>
                </a:gridCol>
              </a:tblGrid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1.</a:t>
                      </a:r>
                      <a:r>
                        <a:rPr lang="fr-F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effectLst/>
                        </a:rPr>
                        <a:t> ? _____________________________________________________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437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867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2. How </a:t>
                      </a:r>
                      <a:r>
                        <a:rPr lang="fr-FR" sz="2400" u="none" strike="noStrike" dirty="0" err="1">
                          <a:effectLst/>
                        </a:rPr>
                        <a:t>old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he</a:t>
                      </a:r>
                      <a:r>
                        <a:rPr lang="fr-FR" sz="2400" u="none" strike="noStrike" dirty="0" smtClean="0">
                          <a:effectLst/>
                        </a:rPr>
                        <a:t> ? _______________________________________________________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8680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643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3.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effectLst/>
                        </a:rPr>
                        <a:t> job ? _______________________________________________________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8293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7845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4. Where </a:t>
                      </a:r>
                      <a:r>
                        <a:rPr lang="en-US" sz="2400" u="none" strike="noStrike" dirty="0">
                          <a:effectLst/>
                        </a:rPr>
                        <a:t>does </a:t>
                      </a:r>
                      <a:r>
                        <a:rPr lang="en-US" sz="2400" u="none" strike="noStrike" dirty="0" smtClean="0">
                          <a:effectLst/>
                        </a:rPr>
                        <a:t>he come from ? ____________________________________________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97201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41856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5.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>
                          <a:effectLst/>
                        </a:rPr>
                        <a:t>phone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effectLst/>
                        </a:rPr>
                        <a:t> ? _____________________________________________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940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5758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6.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does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? ____________________________________________________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87578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59980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7. What </a:t>
                      </a:r>
                      <a:r>
                        <a:rPr lang="en-US" sz="2400" u="none" strike="noStrike" dirty="0">
                          <a:effectLst/>
                        </a:rPr>
                        <a:t>does </a:t>
                      </a:r>
                      <a:r>
                        <a:rPr lang="en-US" sz="2400" u="none" strike="noStrike" dirty="0" smtClean="0">
                          <a:effectLst/>
                        </a:rPr>
                        <a:t>se </a:t>
                      </a:r>
                      <a:r>
                        <a:rPr lang="en-US" sz="2400" u="none" strike="noStrike" dirty="0">
                          <a:effectLst/>
                        </a:rPr>
                        <a:t>not </a:t>
                      </a:r>
                      <a:r>
                        <a:rPr lang="en-US" sz="2400" u="none" strike="noStrike" dirty="0" smtClean="0">
                          <a:effectLst/>
                        </a:rPr>
                        <a:t>like ? ________________________________________________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7621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328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have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brothers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sisters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? ____________________________________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237410"/>
                  </a:ext>
                </a:extLst>
              </a:tr>
            </a:tbl>
          </a:graphicData>
        </a:graphic>
      </p:graphicFrame>
      <p:grpSp>
        <p:nvGrpSpPr>
          <p:cNvPr id="3" name="Groupe 2"/>
          <p:cNvGrpSpPr/>
          <p:nvPr/>
        </p:nvGrpSpPr>
        <p:grpSpPr>
          <a:xfrm>
            <a:off x="136777" y="26864"/>
            <a:ext cx="1697906" cy="480615"/>
            <a:chOff x="136777" y="26864"/>
            <a:chExt cx="1697906" cy="480615"/>
          </a:xfrm>
        </p:grpSpPr>
        <p:sp>
          <p:nvSpPr>
            <p:cNvPr id="4" name="Étoile à 5 branches 3"/>
            <p:cNvSpPr/>
            <p:nvPr/>
          </p:nvSpPr>
          <p:spPr>
            <a:xfrm>
              <a:off x="136777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Étoile à 5 branches 4"/>
            <p:cNvSpPr/>
            <p:nvPr/>
          </p:nvSpPr>
          <p:spPr>
            <a:xfrm>
              <a:off x="580781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Étoile à 5 branches 5"/>
            <p:cNvSpPr/>
            <p:nvPr/>
          </p:nvSpPr>
          <p:spPr>
            <a:xfrm>
              <a:off x="1017804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Étoile à 5 branches 6"/>
            <p:cNvSpPr/>
            <p:nvPr/>
          </p:nvSpPr>
          <p:spPr>
            <a:xfrm>
              <a:off x="1454827" y="26864"/>
              <a:ext cx="379856" cy="48061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3815847" y="165779"/>
            <a:ext cx="5211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1" dirty="0"/>
              <a:t>Listen to the  recording and answer these questions .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Étoile à 5 branches 8"/>
          <p:cNvSpPr/>
          <p:nvPr/>
        </p:nvSpPr>
        <p:spPr>
          <a:xfrm>
            <a:off x="1902429" y="46739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080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678892"/>
              </p:ext>
            </p:extLst>
          </p:nvPr>
        </p:nvGraphicFramePr>
        <p:xfrm>
          <a:off x="770709" y="770950"/>
          <a:ext cx="11014106" cy="56166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4106">
                  <a:extLst>
                    <a:ext uri="{9D8B030D-6E8A-4147-A177-3AD203B41FA5}">
                      <a16:colId xmlns:a16="http://schemas.microsoft.com/office/drawing/2014/main" val="1384227611"/>
                    </a:ext>
                  </a:extLst>
                </a:gridCol>
              </a:tblGrid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1.</a:t>
                      </a:r>
                      <a:r>
                        <a:rPr lang="fr-F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name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Oliver.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437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79867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2. How </a:t>
                      </a:r>
                      <a:r>
                        <a:rPr lang="fr-FR" sz="2400" u="none" strike="noStrike" dirty="0" err="1">
                          <a:effectLst/>
                        </a:rPr>
                        <a:t>old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is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he</a:t>
                      </a:r>
                      <a:r>
                        <a:rPr lang="fr-FR" sz="2400" u="none" strike="noStrike" dirty="0" smtClean="0">
                          <a:effectLst/>
                        </a:rPr>
                        <a:t> ? 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He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r>
                        <a:rPr lang="fr-FR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thirty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years</a:t>
                      </a:r>
                      <a:r>
                        <a:rPr lang="fr-FR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old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8680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76437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3.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effectLst/>
                        </a:rPr>
                        <a:t> job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He’s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a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Doctor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28293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478457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4. Where </a:t>
                      </a:r>
                      <a:r>
                        <a:rPr lang="en-US" sz="2400" u="none" strike="noStrike" dirty="0">
                          <a:effectLst/>
                        </a:rPr>
                        <a:t>does </a:t>
                      </a:r>
                      <a:r>
                        <a:rPr lang="en-US" sz="2400" u="none" strike="noStrike" dirty="0" smtClean="0">
                          <a:effectLst/>
                        </a:rPr>
                        <a:t>he </a:t>
                      </a:r>
                      <a:r>
                        <a:rPr lang="en-US" sz="2400" u="none" strike="noStrike" dirty="0">
                          <a:effectLst/>
                        </a:rPr>
                        <a:t>come </a:t>
                      </a:r>
                      <a:r>
                        <a:rPr lang="en-US" sz="2400" u="none" strike="noStrike" dirty="0" smtClean="0">
                          <a:effectLst/>
                        </a:rPr>
                        <a:t>from ? </a:t>
                      </a:r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He comes from Australia.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6972016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418569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5.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What's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his</a:t>
                      </a:r>
                      <a:r>
                        <a:rPr lang="fr-FR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smtClean="0">
                          <a:effectLst/>
                        </a:rPr>
                        <a:t>phone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effectLst/>
                        </a:rPr>
                        <a:t> ?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His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phone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number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is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07 62 81 44 39.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940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5758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 smtClean="0">
                          <a:effectLst/>
                        </a:rPr>
                        <a:t>6.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What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>
                          <a:effectLst/>
                        </a:rPr>
                        <a:t>does</a:t>
                      </a:r>
                      <a:r>
                        <a:rPr lang="fr-FR" sz="2400" u="none" strike="noStrike" dirty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he</a:t>
                      </a:r>
                      <a:r>
                        <a:rPr lang="fr-FR" sz="2400" u="none" strike="noStrike" dirty="0" smtClean="0">
                          <a:effectLst/>
                        </a:rPr>
                        <a:t> </a:t>
                      </a:r>
                      <a:r>
                        <a:rPr lang="fr-FR" sz="2400" u="none" strike="noStrike" dirty="0" err="1" smtClean="0">
                          <a:effectLst/>
                        </a:rPr>
                        <a:t>like</a:t>
                      </a:r>
                      <a:r>
                        <a:rPr lang="fr-FR" sz="2400" u="none" strike="noStrike" dirty="0" smtClean="0">
                          <a:effectLst/>
                        </a:rPr>
                        <a:t> ? 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He </a:t>
                      </a:r>
                      <a:r>
                        <a:rPr lang="fr-FR" sz="2400" u="none" strike="noStrike" dirty="0" err="1" smtClean="0">
                          <a:solidFill>
                            <a:srgbClr val="FF0000"/>
                          </a:solidFill>
                          <a:effectLst/>
                        </a:rPr>
                        <a:t>likes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 cooking. 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87578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259980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7. What </a:t>
                      </a:r>
                      <a:r>
                        <a:rPr lang="en-US" sz="2400" u="none" strike="noStrike" dirty="0">
                          <a:effectLst/>
                        </a:rPr>
                        <a:t>does </a:t>
                      </a:r>
                      <a:r>
                        <a:rPr lang="en-US" sz="2400" u="none" strike="noStrike" dirty="0" smtClean="0">
                          <a:effectLst/>
                        </a:rPr>
                        <a:t>he </a:t>
                      </a:r>
                      <a:r>
                        <a:rPr lang="en-US" sz="2400" u="none" strike="noStrike" dirty="0">
                          <a:effectLst/>
                        </a:rPr>
                        <a:t>not </a:t>
                      </a:r>
                      <a:r>
                        <a:rPr lang="en-US" sz="2400" u="none" strike="noStrike" dirty="0" smtClean="0">
                          <a:effectLst/>
                        </a:rPr>
                        <a:t>like ? </a:t>
                      </a:r>
                      <a:r>
                        <a:rPr lang="en-US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He</a:t>
                      </a:r>
                      <a:r>
                        <a:rPr lang="en-US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 doesn’t like </a:t>
                      </a:r>
                      <a:r>
                        <a:rPr lang="en-US" sz="2400" u="none" strike="noStrike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maths</a:t>
                      </a:r>
                      <a:r>
                        <a:rPr lang="en-US" sz="2400" u="none" strike="noStrike" baseline="0" dirty="0" smtClean="0">
                          <a:solidFill>
                            <a:srgbClr val="FF0000"/>
                          </a:solidFill>
                          <a:effectLst/>
                        </a:rPr>
                        <a:t>. 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776214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132801"/>
                  </a:ext>
                </a:extLst>
              </a:tr>
              <a:tr h="238110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have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any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brothers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sisters</a:t>
                      </a:r>
                      <a:r>
                        <a:rPr lang="fr-FR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? 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He has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three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baseline="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sisters</a:t>
                      </a:r>
                      <a:r>
                        <a:rPr lang="fr-FR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fr-FR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85" marR="8685" marT="868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2237410"/>
                  </a:ext>
                </a:extLst>
              </a:tr>
            </a:tbl>
          </a:graphicData>
        </a:graphic>
      </p:graphicFrame>
      <p:grpSp>
        <p:nvGrpSpPr>
          <p:cNvPr id="3" name="Groupe 2"/>
          <p:cNvGrpSpPr/>
          <p:nvPr/>
        </p:nvGrpSpPr>
        <p:grpSpPr>
          <a:xfrm>
            <a:off x="136777" y="26864"/>
            <a:ext cx="1697906" cy="480615"/>
            <a:chOff x="136777" y="26864"/>
            <a:chExt cx="1697906" cy="480615"/>
          </a:xfrm>
        </p:grpSpPr>
        <p:sp>
          <p:nvSpPr>
            <p:cNvPr id="4" name="Étoile à 5 branches 3"/>
            <p:cNvSpPr/>
            <p:nvPr/>
          </p:nvSpPr>
          <p:spPr>
            <a:xfrm>
              <a:off x="136777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" name="Étoile à 5 branches 4"/>
            <p:cNvSpPr/>
            <p:nvPr/>
          </p:nvSpPr>
          <p:spPr>
            <a:xfrm>
              <a:off x="580781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Étoile à 5 branches 5"/>
            <p:cNvSpPr/>
            <p:nvPr/>
          </p:nvSpPr>
          <p:spPr>
            <a:xfrm>
              <a:off x="1017804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Étoile à 5 branches 6"/>
            <p:cNvSpPr/>
            <p:nvPr/>
          </p:nvSpPr>
          <p:spPr>
            <a:xfrm>
              <a:off x="1454827" y="26864"/>
              <a:ext cx="379856" cy="48061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" name="Rectangle 7"/>
          <p:cNvSpPr/>
          <p:nvPr/>
        </p:nvSpPr>
        <p:spPr>
          <a:xfrm>
            <a:off x="2018043" y="138147"/>
            <a:ext cx="56344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b="1" dirty="0" smtClean="0"/>
              <a:t>         Listen </a:t>
            </a:r>
            <a:r>
              <a:rPr lang="en-US" b="1" dirty="0"/>
              <a:t>to the  recording and answer these questions .</a:t>
            </a:r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" name="Étoile à 5 branches 8"/>
          <p:cNvSpPr/>
          <p:nvPr/>
        </p:nvSpPr>
        <p:spPr>
          <a:xfrm>
            <a:off x="1898831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128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PETER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ELLEN</a:t>
            </a:r>
            <a:endParaRPr lang="fr-FR" sz="3600" dirty="0"/>
          </a:p>
        </p:txBody>
      </p:sp>
      <p:grpSp>
        <p:nvGrpSpPr>
          <p:cNvPr id="47" name="Groupe 46"/>
          <p:cNvGrpSpPr/>
          <p:nvPr/>
        </p:nvGrpSpPr>
        <p:grpSpPr>
          <a:xfrm>
            <a:off x="928770" y="4594156"/>
            <a:ext cx="2651760" cy="1711234"/>
            <a:chOff x="1155186" y="2259875"/>
            <a:chExt cx="2651760" cy="1711234"/>
          </a:xfrm>
        </p:grpSpPr>
        <p:sp>
          <p:nvSpPr>
            <p:cNvPr id="9" name="Ellipse 8"/>
            <p:cNvSpPr/>
            <p:nvPr/>
          </p:nvSpPr>
          <p:spPr>
            <a:xfrm>
              <a:off x="1155186" y="2259875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4713" y="2495006"/>
              <a:ext cx="921370" cy="1217026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9704" y="2457672"/>
              <a:ext cx="973621" cy="1217026"/>
            </a:xfrm>
            <a:prstGeom prst="rect">
              <a:avLst/>
            </a:prstGeom>
          </p:spPr>
        </p:pic>
      </p:grpSp>
      <p:grpSp>
        <p:nvGrpSpPr>
          <p:cNvPr id="22" name="Groupe 21"/>
          <p:cNvGrpSpPr/>
          <p:nvPr/>
        </p:nvGrpSpPr>
        <p:grpSpPr>
          <a:xfrm>
            <a:off x="4732693" y="4659575"/>
            <a:ext cx="2651760" cy="1711234"/>
            <a:chOff x="4636007" y="3372397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534" y="3607528"/>
              <a:ext cx="921370" cy="1217026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071" y="3607528"/>
              <a:ext cx="921370" cy="121702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988" y="3607528"/>
              <a:ext cx="921370" cy="1217026"/>
            </a:xfrm>
            <a:prstGeom prst="rect">
              <a:avLst/>
            </a:prstGeom>
          </p:spPr>
        </p:pic>
      </p:grpSp>
      <p:grpSp>
        <p:nvGrpSpPr>
          <p:cNvPr id="48" name="Groupe 47"/>
          <p:cNvGrpSpPr/>
          <p:nvPr/>
        </p:nvGrpSpPr>
        <p:grpSpPr>
          <a:xfrm>
            <a:off x="8363940" y="4544849"/>
            <a:ext cx="2651760" cy="1711234"/>
            <a:chOff x="8468866" y="2106389"/>
            <a:chExt cx="2651760" cy="1711234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393" y="2366556"/>
              <a:ext cx="973621" cy="1217026"/>
            </a:xfrm>
            <a:prstGeom prst="rect">
              <a:avLst/>
            </a:prstGeom>
          </p:spPr>
        </p:pic>
        <p:sp>
          <p:nvSpPr>
            <p:cNvPr id="17" name="Ellipse 16"/>
            <p:cNvSpPr/>
            <p:nvPr/>
          </p:nvSpPr>
          <p:spPr>
            <a:xfrm>
              <a:off x="8468866" y="2106389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5127" y="2353493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2534" y="2366556"/>
              <a:ext cx="973621" cy="1217026"/>
            </a:xfrm>
            <a:prstGeom prst="rect">
              <a:avLst/>
            </a:prstGeom>
          </p:spPr>
        </p:pic>
      </p:grpSp>
      <p:sp>
        <p:nvSpPr>
          <p:cNvPr id="40" name="Étoile à 5 branches 39"/>
          <p:cNvSpPr/>
          <p:nvPr/>
        </p:nvSpPr>
        <p:spPr>
          <a:xfrm>
            <a:off x="249721" y="209005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e 41"/>
          <p:cNvGrpSpPr/>
          <p:nvPr/>
        </p:nvGrpSpPr>
        <p:grpSpPr>
          <a:xfrm>
            <a:off x="1748237" y="1857961"/>
            <a:ext cx="7876911" cy="2211107"/>
            <a:chOff x="293317" y="781049"/>
            <a:chExt cx="4937760" cy="2211107"/>
          </a:xfrm>
        </p:grpSpPr>
        <p:sp>
          <p:nvSpPr>
            <p:cNvPr id="43" name="Rectangle à coins arrondis 42"/>
            <p:cNvSpPr/>
            <p:nvPr/>
          </p:nvSpPr>
          <p:spPr>
            <a:xfrm>
              <a:off x="293317" y="781049"/>
              <a:ext cx="4937760" cy="2211107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 smtClean="0"/>
                <a:t>I </a:t>
              </a:r>
              <a:r>
                <a:rPr lang="fr-FR" sz="4800" dirty="0" err="1" smtClean="0"/>
                <a:t>am</a:t>
              </a:r>
              <a:r>
                <a:rPr lang="fr-FR" sz="4800" dirty="0" smtClean="0"/>
                <a:t>                </a:t>
              </a:r>
              <a:r>
                <a:rPr lang="fr-FR" sz="4800" dirty="0" err="1" smtClean="0"/>
                <a:t>years</a:t>
              </a:r>
              <a:r>
                <a:rPr lang="fr-FR" sz="4800" dirty="0" smtClean="0"/>
                <a:t> </a:t>
              </a:r>
              <a:r>
                <a:rPr lang="fr-FR" sz="4800" dirty="0" err="1" smtClean="0"/>
                <a:t>old</a:t>
              </a:r>
              <a:r>
                <a:rPr lang="fr-FR" sz="4800" dirty="0" smtClean="0"/>
                <a:t>. </a:t>
              </a:r>
              <a:endParaRPr lang="fr-FR" sz="4800" dirty="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1872075" y="846006"/>
              <a:ext cx="692983" cy="74933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10</a:t>
              </a:r>
              <a:endParaRPr lang="fr-FR" sz="4000" dirty="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872075" y="1692690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30</a:t>
              </a:r>
              <a:endParaRPr lang="fr-FR" sz="4000" dirty="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1872075" y="2311239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2</a:t>
              </a:r>
              <a:endParaRPr lang="fr-FR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9174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314994" y="535577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PETER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8321040" y="535577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ELLEN</a:t>
            </a:r>
            <a:endParaRPr lang="fr-FR" sz="3600" dirty="0"/>
          </a:p>
        </p:txBody>
      </p:sp>
      <p:grpSp>
        <p:nvGrpSpPr>
          <p:cNvPr id="47" name="Groupe 46"/>
          <p:cNvGrpSpPr/>
          <p:nvPr/>
        </p:nvGrpSpPr>
        <p:grpSpPr>
          <a:xfrm>
            <a:off x="928770" y="4594156"/>
            <a:ext cx="2651760" cy="1711234"/>
            <a:chOff x="1155186" y="2259875"/>
            <a:chExt cx="2651760" cy="1711234"/>
          </a:xfrm>
        </p:grpSpPr>
        <p:sp>
          <p:nvSpPr>
            <p:cNvPr id="9" name="Ellipse 8"/>
            <p:cNvSpPr/>
            <p:nvPr/>
          </p:nvSpPr>
          <p:spPr>
            <a:xfrm>
              <a:off x="1155186" y="2259875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4713" y="2495006"/>
              <a:ext cx="921370" cy="1217026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9704" y="2457672"/>
              <a:ext cx="973621" cy="1217026"/>
            </a:xfrm>
            <a:prstGeom prst="rect">
              <a:avLst/>
            </a:prstGeom>
          </p:spPr>
        </p:pic>
      </p:grpSp>
      <p:grpSp>
        <p:nvGrpSpPr>
          <p:cNvPr id="22" name="Groupe 21"/>
          <p:cNvGrpSpPr/>
          <p:nvPr/>
        </p:nvGrpSpPr>
        <p:grpSpPr>
          <a:xfrm>
            <a:off x="4732693" y="4659575"/>
            <a:ext cx="2651760" cy="1711234"/>
            <a:chOff x="4636007" y="3372397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534" y="3607528"/>
              <a:ext cx="921370" cy="1217026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071" y="3607528"/>
              <a:ext cx="921370" cy="121702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988" y="3607528"/>
              <a:ext cx="921370" cy="1217026"/>
            </a:xfrm>
            <a:prstGeom prst="rect">
              <a:avLst/>
            </a:prstGeom>
          </p:spPr>
        </p:pic>
      </p:grpSp>
      <p:grpSp>
        <p:nvGrpSpPr>
          <p:cNvPr id="48" name="Groupe 47"/>
          <p:cNvGrpSpPr/>
          <p:nvPr/>
        </p:nvGrpSpPr>
        <p:grpSpPr>
          <a:xfrm>
            <a:off x="8363940" y="4544849"/>
            <a:ext cx="2651760" cy="1711234"/>
            <a:chOff x="8468866" y="2106389"/>
            <a:chExt cx="2651760" cy="1711234"/>
          </a:xfrm>
          <a:solidFill>
            <a:schemeClr val="accent2"/>
          </a:solidFill>
        </p:grpSpPr>
        <p:sp>
          <p:nvSpPr>
            <p:cNvPr id="17" name="Ellipse 16"/>
            <p:cNvSpPr/>
            <p:nvPr/>
          </p:nvSpPr>
          <p:spPr>
            <a:xfrm>
              <a:off x="8468866" y="2106389"/>
              <a:ext cx="2651760" cy="17112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0209" y="2366556"/>
              <a:ext cx="973621" cy="1217026"/>
            </a:xfrm>
            <a:prstGeom prst="rect">
              <a:avLst/>
            </a:prstGeom>
            <a:grpFill/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5127" y="2353493"/>
              <a:ext cx="973621" cy="1217026"/>
            </a:xfrm>
            <a:prstGeom prst="rect">
              <a:avLst/>
            </a:prstGeom>
            <a:grpFill/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2534" y="2366556"/>
              <a:ext cx="973621" cy="1217026"/>
            </a:xfrm>
            <a:prstGeom prst="rect">
              <a:avLst/>
            </a:prstGeom>
            <a:grpFill/>
          </p:spPr>
        </p:pic>
      </p:grpSp>
      <p:sp>
        <p:nvSpPr>
          <p:cNvPr id="40" name="Étoile à 5 branches 39"/>
          <p:cNvSpPr/>
          <p:nvPr/>
        </p:nvSpPr>
        <p:spPr>
          <a:xfrm>
            <a:off x="249721" y="209005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e 41"/>
          <p:cNvGrpSpPr/>
          <p:nvPr/>
        </p:nvGrpSpPr>
        <p:grpSpPr>
          <a:xfrm>
            <a:off x="1748237" y="1857961"/>
            <a:ext cx="7876911" cy="2211107"/>
            <a:chOff x="293317" y="781049"/>
            <a:chExt cx="4937760" cy="2211107"/>
          </a:xfrm>
        </p:grpSpPr>
        <p:sp>
          <p:nvSpPr>
            <p:cNvPr id="43" name="Rectangle à coins arrondis 42"/>
            <p:cNvSpPr/>
            <p:nvPr/>
          </p:nvSpPr>
          <p:spPr>
            <a:xfrm>
              <a:off x="293317" y="781049"/>
              <a:ext cx="4937760" cy="2211107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 smtClean="0"/>
                <a:t>I </a:t>
              </a:r>
              <a:r>
                <a:rPr lang="fr-FR" sz="4800" dirty="0" err="1" smtClean="0"/>
                <a:t>am</a:t>
              </a:r>
              <a:r>
                <a:rPr lang="fr-FR" sz="4800" dirty="0" smtClean="0"/>
                <a:t>                </a:t>
              </a:r>
              <a:r>
                <a:rPr lang="fr-FR" sz="4800" dirty="0" err="1" smtClean="0"/>
                <a:t>years</a:t>
              </a:r>
              <a:r>
                <a:rPr lang="fr-FR" sz="4800" dirty="0" smtClean="0"/>
                <a:t> </a:t>
              </a:r>
              <a:r>
                <a:rPr lang="fr-FR" sz="4800" dirty="0" err="1" smtClean="0"/>
                <a:t>old</a:t>
              </a:r>
              <a:r>
                <a:rPr lang="fr-FR" sz="4800" dirty="0" smtClean="0"/>
                <a:t>. </a:t>
              </a:r>
              <a:endParaRPr lang="fr-FR" sz="4800" dirty="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1872075" y="846006"/>
              <a:ext cx="692983" cy="74933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10</a:t>
              </a:r>
              <a:endParaRPr lang="fr-FR" sz="4000" dirty="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872075" y="1692690"/>
              <a:ext cx="692983" cy="52554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30</a:t>
              </a:r>
              <a:endParaRPr lang="fr-FR" sz="4000" dirty="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1872075" y="2311239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2</a:t>
              </a:r>
              <a:endParaRPr lang="fr-FR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94879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957861" y="5175358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PETER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53753" y="2633399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ELLEN</a:t>
            </a:r>
            <a:endParaRPr lang="fr-FR" sz="3600" dirty="0"/>
          </a:p>
        </p:txBody>
      </p:sp>
      <p:grpSp>
        <p:nvGrpSpPr>
          <p:cNvPr id="47" name="Groupe 46"/>
          <p:cNvGrpSpPr/>
          <p:nvPr/>
        </p:nvGrpSpPr>
        <p:grpSpPr>
          <a:xfrm>
            <a:off x="8875349" y="209005"/>
            <a:ext cx="2651760" cy="1711234"/>
            <a:chOff x="1155186" y="2259875"/>
            <a:chExt cx="2651760" cy="1711234"/>
          </a:xfrm>
        </p:grpSpPr>
        <p:sp>
          <p:nvSpPr>
            <p:cNvPr id="9" name="Ellipse 8"/>
            <p:cNvSpPr/>
            <p:nvPr/>
          </p:nvSpPr>
          <p:spPr>
            <a:xfrm>
              <a:off x="1155186" y="2259875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4713" y="2495006"/>
              <a:ext cx="921370" cy="1217026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9704" y="2457672"/>
              <a:ext cx="973621" cy="1217026"/>
            </a:xfrm>
            <a:prstGeom prst="rect">
              <a:avLst/>
            </a:prstGeom>
          </p:spPr>
        </p:pic>
      </p:grpSp>
      <p:grpSp>
        <p:nvGrpSpPr>
          <p:cNvPr id="22" name="Groupe 21"/>
          <p:cNvGrpSpPr/>
          <p:nvPr/>
        </p:nvGrpSpPr>
        <p:grpSpPr>
          <a:xfrm>
            <a:off x="1587499" y="353981"/>
            <a:ext cx="2651760" cy="1711234"/>
            <a:chOff x="4636007" y="3372397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534" y="3607528"/>
              <a:ext cx="921370" cy="1217026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071" y="3607528"/>
              <a:ext cx="921370" cy="121702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988" y="3607528"/>
              <a:ext cx="921370" cy="1217026"/>
            </a:xfrm>
            <a:prstGeom prst="rect">
              <a:avLst/>
            </a:prstGeom>
          </p:spPr>
        </p:pic>
      </p:grpSp>
      <p:grpSp>
        <p:nvGrpSpPr>
          <p:cNvPr id="48" name="Groupe 47"/>
          <p:cNvGrpSpPr/>
          <p:nvPr/>
        </p:nvGrpSpPr>
        <p:grpSpPr>
          <a:xfrm>
            <a:off x="6953801" y="4758952"/>
            <a:ext cx="2651760" cy="1711234"/>
            <a:chOff x="8468866" y="2106389"/>
            <a:chExt cx="2651760" cy="1711234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38393" y="2366556"/>
              <a:ext cx="973621" cy="1217026"/>
            </a:xfrm>
            <a:prstGeom prst="rect">
              <a:avLst/>
            </a:prstGeom>
          </p:spPr>
        </p:pic>
        <p:sp>
          <p:nvSpPr>
            <p:cNvPr id="17" name="Ellipse 16"/>
            <p:cNvSpPr/>
            <p:nvPr/>
          </p:nvSpPr>
          <p:spPr>
            <a:xfrm>
              <a:off x="8468866" y="2106389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5127" y="2353493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2534" y="2366556"/>
              <a:ext cx="973621" cy="1217026"/>
            </a:xfrm>
            <a:prstGeom prst="rect">
              <a:avLst/>
            </a:prstGeom>
          </p:spPr>
        </p:pic>
      </p:grpSp>
      <p:sp>
        <p:nvSpPr>
          <p:cNvPr id="40" name="Étoile à 5 branches 39"/>
          <p:cNvSpPr/>
          <p:nvPr/>
        </p:nvSpPr>
        <p:spPr>
          <a:xfrm>
            <a:off x="212784" y="80230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e 41"/>
          <p:cNvGrpSpPr/>
          <p:nvPr/>
        </p:nvGrpSpPr>
        <p:grpSpPr>
          <a:xfrm>
            <a:off x="3580530" y="2210190"/>
            <a:ext cx="7876911" cy="2211107"/>
            <a:chOff x="293317" y="781049"/>
            <a:chExt cx="4937760" cy="2211107"/>
          </a:xfrm>
        </p:grpSpPr>
        <p:sp>
          <p:nvSpPr>
            <p:cNvPr id="43" name="Rectangle à coins arrondis 42"/>
            <p:cNvSpPr/>
            <p:nvPr/>
          </p:nvSpPr>
          <p:spPr>
            <a:xfrm>
              <a:off x="293317" y="781049"/>
              <a:ext cx="4937760" cy="2211107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 smtClean="0"/>
                <a:t>I </a:t>
              </a:r>
              <a:r>
                <a:rPr lang="fr-FR" sz="4800" dirty="0" err="1" smtClean="0"/>
                <a:t>am</a:t>
              </a:r>
              <a:r>
                <a:rPr lang="fr-FR" sz="4800" dirty="0" smtClean="0"/>
                <a:t>                </a:t>
              </a:r>
              <a:r>
                <a:rPr lang="fr-FR" sz="4800" dirty="0" err="1" smtClean="0"/>
                <a:t>years</a:t>
              </a:r>
              <a:r>
                <a:rPr lang="fr-FR" sz="4800" dirty="0" smtClean="0"/>
                <a:t> </a:t>
              </a:r>
              <a:r>
                <a:rPr lang="fr-FR" sz="4800" dirty="0" err="1" smtClean="0"/>
                <a:t>old</a:t>
              </a:r>
              <a:r>
                <a:rPr lang="fr-FR" sz="4800" dirty="0" smtClean="0"/>
                <a:t>. </a:t>
              </a:r>
              <a:endParaRPr lang="fr-FR" sz="4800" dirty="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1872075" y="846006"/>
              <a:ext cx="692983" cy="74933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10</a:t>
              </a:r>
              <a:endParaRPr lang="fr-FR" sz="4000" dirty="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872075" y="1692690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30</a:t>
              </a:r>
              <a:endParaRPr lang="fr-FR" sz="4000" dirty="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1872075" y="2311239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2</a:t>
              </a:r>
              <a:endParaRPr lang="fr-FR" sz="4000" dirty="0"/>
            </a:p>
          </p:txBody>
        </p:sp>
      </p:grpSp>
      <p:sp>
        <p:nvSpPr>
          <p:cNvPr id="26" name="Étoile à 5 branches 25"/>
          <p:cNvSpPr/>
          <p:nvPr/>
        </p:nvSpPr>
        <p:spPr>
          <a:xfrm>
            <a:off x="1001416" y="80229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47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e 47"/>
          <p:cNvGrpSpPr/>
          <p:nvPr/>
        </p:nvGrpSpPr>
        <p:grpSpPr>
          <a:xfrm>
            <a:off x="7619526" y="4699642"/>
            <a:ext cx="3177151" cy="2001185"/>
            <a:chOff x="8468866" y="2106389"/>
            <a:chExt cx="2651760" cy="1711234"/>
          </a:xfrm>
          <a:solidFill>
            <a:schemeClr val="accent2"/>
          </a:solidFill>
        </p:grpSpPr>
        <p:sp>
          <p:nvSpPr>
            <p:cNvPr id="17" name="Ellipse 16"/>
            <p:cNvSpPr/>
            <p:nvPr/>
          </p:nvSpPr>
          <p:spPr>
            <a:xfrm>
              <a:off x="8468866" y="2106389"/>
              <a:ext cx="2651760" cy="171123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0209" y="2366556"/>
              <a:ext cx="973621" cy="1217026"/>
            </a:xfrm>
            <a:prstGeom prst="rect">
              <a:avLst/>
            </a:prstGeom>
            <a:grpFill/>
          </p:spPr>
        </p:pic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5127" y="2353493"/>
              <a:ext cx="973621" cy="1217026"/>
            </a:xfrm>
            <a:prstGeom prst="rect">
              <a:avLst/>
            </a:prstGeom>
            <a:grpFill/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2534" y="2366556"/>
              <a:ext cx="973621" cy="1217026"/>
            </a:xfrm>
            <a:prstGeom prst="rect">
              <a:avLst/>
            </a:prstGeom>
            <a:grpFill/>
          </p:spPr>
        </p:pic>
      </p:grpSp>
      <p:sp>
        <p:nvSpPr>
          <p:cNvPr id="2" name="Rectangle à coins arrondis 1"/>
          <p:cNvSpPr/>
          <p:nvPr/>
        </p:nvSpPr>
        <p:spPr>
          <a:xfrm>
            <a:off x="1957861" y="5175358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PETER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4929051" y="561703"/>
            <a:ext cx="1946366" cy="7707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653753" y="2633399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ELLEN</a:t>
            </a:r>
            <a:endParaRPr lang="fr-FR" sz="3600" dirty="0"/>
          </a:p>
        </p:txBody>
      </p:sp>
      <p:grpSp>
        <p:nvGrpSpPr>
          <p:cNvPr id="47" name="Groupe 46"/>
          <p:cNvGrpSpPr/>
          <p:nvPr/>
        </p:nvGrpSpPr>
        <p:grpSpPr>
          <a:xfrm>
            <a:off x="8875349" y="209005"/>
            <a:ext cx="2651760" cy="1711234"/>
            <a:chOff x="1155186" y="2259875"/>
            <a:chExt cx="2651760" cy="1711234"/>
          </a:xfrm>
        </p:grpSpPr>
        <p:sp>
          <p:nvSpPr>
            <p:cNvPr id="9" name="Ellipse 8"/>
            <p:cNvSpPr/>
            <p:nvPr/>
          </p:nvSpPr>
          <p:spPr>
            <a:xfrm>
              <a:off x="1155186" y="2259875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4713" y="2495006"/>
              <a:ext cx="921370" cy="1217026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9704" y="2457672"/>
              <a:ext cx="973621" cy="1217026"/>
            </a:xfrm>
            <a:prstGeom prst="rect">
              <a:avLst/>
            </a:prstGeom>
          </p:spPr>
        </p:pic>
      </p:grpSp>
      <p:grpSp>
        <p:nvGrpSpPr>
          <p:cNvPr id="22" name="Groupe 21"/>
          <p:cNvGrpSpPr/>
          <p:nvPr/>
        </p:nvGrpSpPr>
        <p:grpSpPr>
          <a:xfrm>
            <a:off x="1587499" y="353981"/>
            <a:ext cx="2651760" cy="1711234"/>
            <a:chOff x="4636007" y="3372397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534" y="3607528"/>
              <a:ext cx="921370" cy="1217026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071" y="3607528"/>
              <a:ext cx="921370" cy="121702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988" y="3607528"/>
              <a:ext cx="921370" cy="1217026"/>
            </a:xfrm>
            <a:prstGeom prst="rect">
              <a:avLst/>
            </a:prstGeom>
          </p:spPr>
        </p:pic>
      </p:grpSp>
      <p:sp>
        <p:nvSpPr>
          <p:cNvPr id="40" name="Étoile à 5 branches 39"/>
          <p:cNvSpPr/>
          <p:nvPr/>
        </p:nvSpPr>
        <p:spPr>
          <a:xfrm>
            <a:off x="212784" y="80230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e 41"/>
          <p:cNvGrpSpPr/>
          <p:nvPr/>
        </p:nvGrpSpPr>
        <p:grpSpPr>
          <a:xfrm>
            <a:off x="3580530" y="2210190"/>
            <a:ext cx="7876911" cy="2211107"/>
            <a:chOff x="293317" y="781049"/>
            <a:chExt cx="4937760" cy="2211107"/>
          </a:xfrm>
        </p:grpSpPr>
        <p:sp>
          <p:nvSpPr>
            <p:cNvPr id="43" name="Rectangle à coins arrondis 42"/>
            <p:cNvSpPr/>
            <p:nvPr/>
          </p:nvSpPr>
          <p:spPr>
            <a:xfrm>
              <a:off x="293317" y="781049"/>
              <a:ext cx="4937760" cy="2211107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 smtClean="0"/>
                <a:t>I </a:t>
              </a:r>
              <a:r>
                <a:rPr lang="fr-FR" sz="4800" dirty="0" err="1" smtClean="0"/>
                <a:t>am</a:t>
              </a:r>
              <a:r>
                <a:rPr lang="fr-FR" sz="4800" dirty="0" smtClean="0"/>
                <a:t>                </a:t>
              </a:r>
              <a:r>
                <a:rPr lang="fr-FR" sz="4800" dirty="0" err="1" smtClean="0"/>
                <a:t>years</a:t>
              </a:r>
              <a:r>
                <a:rPr lang="fr-FR" sz="4800" dirty="0" smtClean="0"/>
                <a:t> </a:t>
              </a:r>
              <a:r>
                <a:rPr lang="fr-FR" sz="4800" dirty="0" err="1" smtClean="0"/>
                <a:t>old</a:t>
              </a:r>
              <a:r>
                <a:rPr lang="fr-FR" sz="4800" dirty="0" smtClean="0"/>
                <a:t>. </a:t>
              </a:r>
              <a:endParaRPr lang="fr-FR" sz="4800" dirty="0"/>
            </a:p>
          </p:txBody>
        </p:sp>
        <p:sp>
          <p:nvSpPr>
            <p:cNvPr id="44" name="Ellipse 43"/>
            <p:cNvSpPr/>
            <p:nvPr/>
          </p:nvSpPr>
          <p:spPr>
            <a:xfrm>
              <a:off x="1872075" y="846006"/>
              <a:ext cx="692983" cy="749333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10</a:t>
              </a:r>
              <a:endParaRPr lang="fr-FR" sz="4000" dirty="0"/>
            </a:p>
          </p:txBody>
        </p:sp>
        <p:sp>
          <p:nvSpPr>
            <p:cNvPr id="45" name="Ellipse 44"/>
            <p:cNvSpPr/>
            <p:nvPr/>
          </p:nvSpPr>
          <p:spPr>
            <a:xfrm>
              <a:off x="1872075" y="1692690"/>
              <a:ext cx="692983" cy="52554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30</a:t>
              </a:r>
              <a:endParaRPr lang="fr-FR" sz="4000" dirty="0"/>
            </a:p>
          </p:txBody>
        </p:sp>
        <p:sp>
          <p:nvSpPr>
            <p:cNvPr id="46" name="Ellipse 45"/>
            <p:cNvSpPr/>
            <p:nvPr/>
          </p:nvSpPr>
          <p:spPr>
            <a:xfrm>
              <a:off x="1872075" y="2311239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 smtClean="0"/>
                <a:t>2</a:t>
              </a:r>
              <a:endParaRPr lang="fr-FR" sz="4000" dirty="0"/>
            </a:p>
          </p:txBody>
        </p:sp>
      </p:grpSp>
      <p:sp>
        <p:nvSpPr>
          <p:cNvPr id="26" name="Étoile à 5 branches 25"/>
          <p:cNvSpPr/>
          <p:nvPr/>
        </p:nvSpPr>
        <p:spPr>
          <a:xfrm>
            <a:off x="1001416" y="80229"/>
            <a:ext cx="684923" cy="653143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37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8692" y="182413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693858" y="192824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ELLEN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856927" y="182413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PETER</a:t>
            </a:r>
            <a:endParaRPr lang="fr-FR" sz="3600" dirty="0"/>
          </a:p>
        </p:txBody>
      </p:sp>
      <p:grpSp>
        <p:nvGrpSpPr>
          <p:cNvPr id="10" name="Groupe 9"/>
          <p:cNvGrpSpPr/>
          <p:nvPr/>
        </p:nvGrpSpPr>
        <p:grpSpPr>
          <a:xfrm>
            <a:off x="8485462" y="3616906"/>
            <a:ext cx="2239029" cy="1288301"/>
            <a:chOff x="1097280" y="3500846"/>
            <a:chExt cx="2651760" cy="1711234"/>
          </a:xfrm>
        </p:grpSpPr>
        <p:sp>
          <p:nvSpPr>
            <p:cNvPr id="9" name="Ellipse 8"/>
            <p:cNvSpPr/>
            <p:nvPr/>
          </p:nvSpPr>
          <p:spPr>
            <a:xfrm>
              <a:off x="1097280" y="3500846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6807" y="3735977"/>
              <a:ext cx="921370" cy="1217026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3344" y="3735977"/>
              <a:ext cx="921370" cy="1217026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7630" y="3735977"/>
              <a:ext cx="973621" cy="1217026"/>
            </a:xfrm>
            <a:prstGeom prst="rect">
              <a:avLst/>
            </a:prstGeom>
          </p:spPr>
        </p:pic>
      </p:grpSp>
      <p:grpSp>
        <p:nvGrpSpPr>
          <p:cNvPr id="22" name="Groupe 21"/>
          <p:cNvGrpSpPr/>
          <p:nvPr/>
        </p:nvGrpSpPr>
        <p:grpSpPr>
          <a:xfrm>
            <a:off x="8501718" y="1800547"/>
            <a:ext cx="2133608" cy="1439094"/>
            <a:chOff x="4636007" y="3372397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534" y="3607528"/>
              <a:ext cx="921370" cy="1217026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071" y="3607528"/>
              <a:ext cx="921370" cy="121702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988" y="3607528"/>
              <a:ext cx="921370" cy="1217026"/>
            </a:xfrm>
            <a:prstGeom prst="rect">
              <a:avLst/>
            </a:prstGeom>
          </p:spPr>
        </p:pic>
      </p:grpSp>
      <p:grpSp>
        <p:nvGrpSpPr>
          <p:cNvPr id="23" name="Groupe 22"/>
          <p:cNvGrpSpPr/>
          <p:nvPr/>
        </p:nvGrpSpPr>
        <p:grpSpPr>
          <a:xfrm>
            <a:off x="8594921" y="5214911"/>
            <a:ext cx="2154553" cy="1299040"/>
            <a:chOff x="8186057" y="3475810"/>
            <a:chExt cx="2651760" cy="1711234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55584" y="3735977"/>
              <a:ext cx="973621" cy="1217026"/>
            </a:xfrm>
            <a:prstGeom prst="rect">
              <a:avLst/>
            </a:prstGeom>
          </p:spPr>
        </p:pic>
        <p:sp>
          <p:nvSpPr>
            <p:cNvPr id="17" name="Ellipse 16"/>
            <p:cNvSpPr/>
            <p:nvPr/>
          </p:nvSpPr>
          <p:spPr>
            <a:xfrm>
              <a:off x="8186057" y="3475810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" name="Image 1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96407" y="3710941"/>
              <a:ext cx="973621" cy="121702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725" y="3735977"/>
              <a:ext cx="973621" cy="1217026"/>
            </a:xfrm>
            <a:prstGeom prst="rect">
              <a:avLst/>
            </a:prstGeom>
          </p:spPr>
        </p:pic>
      </p:grpSp>
      <p:grpSp>
        <p:nvGrpSpPr>
          <p:cNvPr id="51" name="Groupe 50"/>
          <p:cNvGrpSpPr/>
          <p:nvPr/>
        </p:nvGrpSpPr>
        <p:grpSpPr>
          <a:xfrm>
            <a:off x="956246" y="1170500"/>
            <a:ext cx="4937760" cy="1671170"/>
            <a:chOff x="487117" y="1239074"/>
            <a:chExt cx="4937760" cy="1671170"/>
          </a:xfrm>
        </p:grpSpPr>
        <p:sp>
          <p:nvSpPr>
            <p:cNvPr id="42" name="Rectangle à coins arrondis 41"/>
            <p:cNvSpPr/>
            <p:nvPr/>
          </p:nvSpPr>
          <p:spPr>
            <a:xfrm>
              <a:off x="487117" y="1239074"/>
              <a:ext cx="4937760" cy="167117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 smtClean="0"/>
                <a:t>I </a:t>
              </a:r>
              <a:r>
                <a:rPr lang="fr-FR" sz="4800" dirty="0" err="1" smtClean="0"/>
                <a:t>am</a:t>
              </a:r>
              <a:r>
                <a:rPr lang="fr-FR" sz="4800" dirty="0" smtClean="0"/>
                <a:t>       </a:t>
              </a:r>
              <a:r>
                <a:rPr lang="fr-FR" sz="4800" dirty="0" err="1" smtClean="0"/>
                <a:t>years</a:t>
              </a:r>
              <a:r>
                <a:rPr lang="fr-FR" sz="4800" dirty="0" smtClean="0"/>
                <a:t> </a:t>
              </a:r>
              <a:r>
                <a:rPr lang="fr-FR" sz="4800" dirty="0" err="1" smtClean="0"/>
                <a:t>old</a:t>
              </a:r>
              <a:r>
                <a:rPr lang="fr-FR" sz="4800" dirty="0" smtClean="0"/>
                <a:t>. </a:t>
              </a:r>
              <a:endParaRPr lang="fr-FR" sz="4800" dirty="0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872075" y="1282801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2</a:t>
              </a:r>
            </a:p>
          </p:txBody>
        </p:sp>
        <p:sp>
          <p:nvSpPr>
            <p:cNvPr id="46" name="Ellipse 45"/>
            <p:cNvSpPr/>
            <p:nvPr/>
          </p:nvSpPr>
          <p:spPr>
            <a:xfrm>
              <a:off x="1856462" y="1808347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10</a:t>
              </a:r>
              <a:endParaRPr lang="fr-FR" dirty="0"/>
            </a:p>
          </p:txBody>
        </p:sp>
        <p:sp>
          <p:nvSpPr>
            <p:cNvPr id="47" name="Ellipse 46"/>
            <p:cNvSpPr/>
            <p:nvPr/>
          </p:nvSpPr>
          <p:spPr>
            <a:xfrm>
              <a:off x="1872075" y="2357073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3</a:t>
              </a:r>
              <a:r>
                <a:rPr lang="fr-FR" dirty="0" smtClean="0"/>
                <a:t>0</a:t>
              </a:r>
              <a:endParaRPr lang="fr-FR" dirty="0"/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395677" y="2975594"/>
            <a:ext cx="6520639" cy="3673399"/>
            <a:chOff x="1750422" y="1031966"/>
            <a:chExt cx="8765177" cy="5659346"/>
          </a:xfrm>
        </p:grpSpPr>
        <p:pic>
          <p:nvPicPr>
            <p:cNvPr id="44" name="Image 43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5" name="Rectangle 44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sp>
        <p:nvSpPr>
          <p:cNvPr id="53" name="Étoile à 5 branches 52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49740" y="5181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Étoile à 5 branches 55"/>
          <p:cNvSpPr/>
          <p:nvPr/>
        </p:nvSpPr>
        <p:spPr>
          <a:xfrm>
            <a:off x="185629" y="1039201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2" name="Groupe 51"/>
          <p:cNvGrpSpPr/>
          <p:nvPr/>
        </p:nvGrpSpPr>
        <p:grpSpPr>
          <a:xfrm>
            <a:off x="7822469" y="126136"/>
            <a:ext cx="2292098" cy="1206218"/>
            <a:chOff x="8088124" y="129388"/>
            <a:chExt cx="2292098" cy="1206218"/>
          </a:xfrm>
        </p:grpSpPr>
        <p:pic>
          <p:nvPicPr>
            <p:cNvPr id="58" name="Image 5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8124" y="498032"/>
              <a:ext cx="1247081" cy="837574"/>
            </a:xfrm>
            <a:prstGeom prst="rect">
              <a:avLst/>
            </a:prstGeom>
          </p:spPr>
        </p:pic>
        <p:sp>
          <p:nvSpPr>
            <p:cNvPr id="40" name="Bulle ronde 39"/>
            <p:cNvSpPr/>
            <p:nvPr/>
          </p:nvSpPr>
          <p:spPr>
            <a:xfrm>
              <a:off x="9287555" y="129388"/>
              <a:ext cx="1092667" cy="897579"/>
            </a:xfrm>
            <a:prstGeom prst="wedgeEllipseCallout">
              <a:avLst>
                <a:gd name="adj1" fmla="val -68025"/>
                <a:gd name="adj2" fmla="val 4123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0" b="12436"/>
          <a:stretch/>
        </p:blipFill>
        <p:spPr>
          <a:xfrm>
            <a:off x="11278423" y="358392"/>
            <a:ext cx="871347" cy="1128463"/>
          </a:xfrm>
          <a:prstGeom prst="rect">
            <a:avLst/>
          </a:prstGeom>
        </p:spPr>
      </p:pic>
      <p:sp>
        <p:nvSpPr>
          <p:cNvPr id="41" name="Bulle ronde 40"/>
          <p:cNvSpPr/>
          <p:nvPr/>
        </p:nvSpPr>
        <p:spPr>
          <a:xfrm>
            <a:off x="10185756" y="94233"/>
            <a:ext cx="1092667" cy="897579"/>
          </a:xfrm>
          <a:prstGeom prst="wedgeEllipseCallout">
            <a:avLst>
              <a:gd name="adj1" fmla="val 63885"/>
              <a:gd name="adj2" fmla="val 153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023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8692" y="182413"/>
            <a:ext cx="1946366" cy="77070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OLIVER</a:t>
            </a:r>
            <a:endParaRPr lang="fr-FR" sz="3600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5693858" y="192824"/>
            <a:ext cx="1946366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ELLEN</a:t>
            </a:r>
            <a:endParaRPr lang="fr-FR" sz="3600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2856927" y="182413"/>
            <a:ext cx="2608217" cy="77070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smtClean="0"/>
              <a:t>PETER</a:t>
            </a:r>
            <a:endParaRPr lang="fr-FR" sz="3600" dirty="0"/>
          </a:p>
        </p:txBody>
      </p:sp>
      <p:grpSp>
        <p:nvGrpSpPr>
          <p:cNvPr id="10" name="Groupe 9"/>
          <p:cNvGrpSpPr/>
          <p:nvPr/>
        </p:nvGrpSpPr>
        <p:grpSpPr>
          <a:xfrm>
            <a:off x="8485462" y="3616906"/>
            <a:ext cx="2239029" cy="1288301"/>
            <a:chOff x="1097280" y="3500846"/>
            <a:chExt cx="2651760" cy="1711234"/>
          </a:xfrm>
        </p:grpSpPr>
        <p:sp>
          <p:nvSpPr>
            <p:cNvPr id="9" name="Ellipse 8"/>
            <p:cNvSpPr/>
            <p:nvPr/>
          </p:nvSpPr>
          <p:spPr>
            <a:xfrm>
              <a:off x="1097280" y="3500846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6807" y="3735977"/>
              <a:ext cx="921370" cy="1217026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63344" y="3735977"/>
              <a:ext cx="921370" cy="1217026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7630" y="3735977"/>
              <a:ext cx="973621" cy="1217026"/>
            </a:xfrm>
            <a:prstGeom prst="rect">
              <a:avLst/>
            </a:prstGeom>
          </p:spPr>
        </p:pic>
      </p:grpSp>
      <p:grpSp>
        <p:nvGrpSpPr>
          <p:cNvPr id="22" name="Groupe 21"/>
          <p:cNvGrpSpPr/>
          <p:nvPr/>
        </p:nvGrpSpPr>
        <p:grpSpPr>
          <a:xfrm>
            <a:off x="8501718" y="1800547"/>
            <a:ext cx="2133608" cy="1439094"/>
            <a:chOff x="4636007" y="3372397"/>
            <a:chExt cx="2651760" cy="1711234"/>
          </a:xfrm>
        </p:grpSpPr>
        <p:sp>
          <p:nvSpPr>
            <p:cNvPr id="12" name="Ellipse 11"/>
            <p:cNvSpPr/>
            <p:nvPr/>
          </p:nvSpPr>
          <p:spPr>
            <a:xfrm>
              <a:off x="4636007" y="3372397"/>
              <a:ext cx="2651760" cy="1711234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5534" y="3607528"/>
              <a:ext cx="921370" cy="1217026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02071" y="3607528"/>
              <a:ext cx="921370" cy="121702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0988" y="3607528"/>
              <a:ext cx="921370" cy="1217026"/>
            </a:xfrm>
            <a:prstGeom prst="rect">
              <a:avLst/>
            </a:prstGeom>
          </p:spPr>
        </p:pic>
      </p:grpSp>
      <p:sp>
        <p:nvSpPr>
          <p:cNvPr id="17" name="Ellipse 16"/>
          <p:cNvSpPr/>
          <p:nvPr/>
        </p:nvSpPr>
        <p:spPr>
          <a:xfrm>
            <a:off x="8291593" y="5214911"/>
            <a:ext cx="2457881" cy="1299040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367" y="5402494"/>
            <a:ext cx="791066" cy="923874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829" y="5393405"/>
            <a:ext cx="791066" cy="923874"/>
          </a:xfrm>
          <a:prstGeom prst="rect">
            <a:avLst/>
          </a:prstGeom>
          <a:solidFill>
            <a:schemeClr val="accent2"/>
          </a:solidFill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3626" y="5393405"/>
            <a:ext cx="791066" cy="923874"/>
          </a:xfrm>
          <a:prstGeom prst="rect">
            <a:avLst/>
          </a:prstGeom>
          <a:solidFill>
            <a:schemeClr val="accent2"/>
          </a:solidFill>
        </p:spPr>
      </p:pic>
      <p:grpSp>
        <p:nvGrpSpPr>
          <p:cNvPr id="51" name="Groupe 50"/>
          <p:cNvGrpSpPr/>
          <p:nvPr/>
        </p:nvGrpSpPr>
        <p:grpSpPr>
          <a:xfrm>
            <a:off x="956246" y="1170500"/>
            <a:ext cx="4937760" cy="1671170"/>
            <a:chOff x="487117" y="1239074"/>
            <a:chExt cx="4937760" cy="1671170"/>
          </a:xfrm>
        </p:grpSpPr>
        <p:sp>
          <p:nvSpPr>
            <p:cNvPr id="42" name="Rectangle à coins arrondis 41"/>
            <p:cNvSpPr/>
            <p:nvPr/>
          </p:nvSpPr>
          <p:spPr>
            <a:xfrm>
              <a:off x="487117" y="1239074"/>
              <a:ext cx="4937760" cy="167117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800" dirty="0" smtClean="0"/>
                <a:t>I </a:t>
              </a:r>
              <a:r>
                <a:rPr lang="fr-FR" sz="4800" dirty="0" err="1" smtClean="0"/>
                <a:t>am</a:t>
              </a:r>
              <a:r>
                <a:rPr lang="fr-FR" sz="4800" dirty="0" smtClean="0"/>
                <a:t>       </a:t>
              </a:r>
              <a:r>
                <a:rPr lang="fr-FR" sz="4800" dirty="0" err="1" smtClean="0"/>
                <a:t>years</a:t>
              </a:r>
              <a:r>
                <a:rPr lang="fr-FR" sz="4800" dirty="0" smtClean="0"/>
                <a:t> </a:t>
              </a:r>
              <a:r>
                <a:rPr lang="fr-FR" sz="4800" dirty="0" err="1" smtClean="0"/>
                <a:t>old</a:t>
              </a:r>
              <a:r>
                <a:rPr lang="fr-FR" sz="4800" dirty="0" smtClean="0"/>
                <a:t>. </a:t>
              </a:r>
              <a:endParaRPr lang="fr-FR" sz="4800" dirty="0"/>
            </a:p>
          </p:txBody>
        </p:sp>
        <p:sp>
          <p:nvSpPr>
            <p:cNvPr id="43" name="Ellipse 42"/>
            <p:cNvSpPr/>
            <p:nvPr/>
          </p:nvSpPr>
          <p:spPr>
            <a:xfrm>
              <a:off x="1872075" y="1282801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2</a:t>
              </a:r>
            </a:p>
          </p:txBody>
        </p:sp>
        <p:sp>
          <p:nvSpPr>
            <p:cNvPr id="46" name="Ellipse 45"/>
            <p:cNvSpPr/>
            <p:nvPr/>
          </p:nvSpPr>
          <p:spPr>
            <a:xfrm>
              <a:off x="1856462" y="1808347"/>
              <a:ext cx="692983" cy="525546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10</a:t>
              </a:r>
              <a:endParaRPr lang="fr-FR" dirty="0"/>
            </a:p>
          </p:txBody>
        </p:sp>
        <p:sp>
          <p:nvSpPr>
            <p:cNvPr id="47" name="Ellipse 46"/>
            <p:cNvSpPr/>
            <p:nvPr/>
          </p:nvSpPr>
          <p:spPr>
            <a:xfrm>
              <a:off x="1872075" y="2357073"/>
              <a:ext cx="692983" cy="525546"/>
            </a:xfrm>
            <a:prstGeom prst="ellipse">
              <a:avLst/>
            </a:prstGeom>
            <a:solidFill>
              <a:schemeClr val="accent2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3</a:t>
              </a:r>
              <a:r>
                <a:rPr lang="fr-FR" dirty="0" smtClean="0"/>
                <a:t>0</a:t>
              </a:r>
              <a:endParaRPr lang="fr-FR" dirty="0"/>
            </a:p>
          </p:txBody>
        </p:sp>
      </p:grpSp>
      <p:grpSp>
        <p:nvGrpSpPr>
          <p:cNvPr id="48" name="Groupe 47"/>
          <p:cNvGrpSpPr/>
          <p:nvPr/>
        </p:nvGrpSpPr>
        <p:grpSpPr>
          <a:xfrm>
            <a:off x="395677" y="2975594"/>
            <a:ext cx="6520639" cy="3673399"/>
            <a:chOff x="1750422" y="1031966"/>
            <a:chExt cx="8765177" cy="5659346"/>
          </a:xfrm>
        </p:grpSpPr>
        <p:pic>
          <p:nvPicPr>
            <p:cNvPr id="44" name="Image 43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7" t="13262"/>
            <a:stretch/>
          </p:blipFill>
          <p:spPr>
            <a:xfrm>
              <a:off x="1750422" y="1031966"/>
              <a:ext cx="8765177" cy="565934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5" name="Rectangle 44"/>
            <p:cNvSpPr/>
            <p:nvPr/>
          </p:nvSpPr>
          <p:spPr>
            <a:xfrm>
              <a:off x="2017779" y="3855579"/>
              <a:ext cx="1195684" cy="29841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1200" dirty="0" smtClean="0"/>
                <a:t>United States</a:t>
              </a:r>
              <a:endParaRPr lang="fr-FR" sz="1200" dirty="0"/>
            </a:p>
          </p:txBody>
        </p:sp>
      </p:grpSp>
      <p:sp>
        <p:nvSpPr>
          <p:cNvPr id="53" name="Étoile à 5 branches 52"/>
          <p:cNvSpPr/>
          <p:nvPr/>
        </p:nvSpPr>
        <p:spPr>
          <a:xfrm>
            <a:off x="136777" y="27770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Étoile à 5 branches 53"/>
          <p:cNvSpPr/>
          <p:nvPr/>
        </p:nvSpPr>
        <p:spPr>
          <a:xfrm>
            <a:off x="149740" y="518117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Étoile à 5 branches 55"/>
          <p:cNvSpPr/>
          <p:nvPr/>
        </p:nvSpPr>
        <p:spPr>
          <a:xfrm>
            <a:off x="185629" y="1039201"/>
            <a:ext cx="379856" cy="470262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2" name="Groupe 51"/>
          <p:cNvGrpSpPr/>
          <p:nvPr/>
        </p:nvGrpSpPr>
        <p:grpSpPr>
          <a:xfrm>
            <a:off x="7822469" y="126136"/>
            <a:ext cx="2292098" cy="1206218"/>
            <a:chOff x="8088124" y="129388"/>
            <a:chExt cx="2292098" cy="1206218"/>
          </a:xfrm>
        </p:grpSpPr>
        <p:pic>
          <p:nvPicPr>
            <p:cNvPr id="58" name="Image 5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8124" y="498032"/>
              <a:ext cx="1247081" cy="837574"/>
            </a:xfrm>
            <a:prstGeom prst="rect">
              <a:avLst/>
            </a:prstGeom>
          </p:spPr>
        </p:pic>
        <p:sp>
          <p:nvSpPr>
            <p:cNvPr id="40" name="Bulle ronde 39"/>
            <p:cNvSpPr/>
            <p:nvPr/>
          </p:nvSpPr>
          <p:spPr>
            <a:xfrm>
              <a:off x="9287555" y="129388"/>
              <a:ext cx="1092667" cy="897579"/>
            </a:xfrm>
            <a:prstGeom prst="wedgeEllipseCallout">
              <a:avLst>
                <a:gd name="adj1" fmla="val -68025"/>
                <a:gd name="adj2" fmla="val 41238"/>
              </a:avLst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sz="4000" dirty="0"/>
                <a:t>4</a:t>
              </a:r>
            </a:p>
          </p:txBody>
        </p:sp>
      </p:grpSp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40" b="12436"/>
          <a:stretch/>
        </p:blipFill>
        <p:spPr>
          <a:xfrm>
            <a:off x="11278423" y="358392"/>
            <a:ext cx="871347" cy="1128463"/>
          </a:xfrm>
          <a:prstGeom prst="rect">
            <a:avLst/>
          </a:prstGeom>
        </p:spPr>
      </p:pic>
      <p:sp>
        <p:nvSpPr>
          <p:cNvPr id="41" name="Bulle ronde 40"/>
          <p:cNvSpPr/>
          <p:nvPr/>
        </p:nvSpPr>
        <p:spPr>
          <a:xfrm>
            <a:off x="10185756" y="94233"/>
            <a:ext cx="1092667" cy="897579"/>
          </a:xfrm>
          <a:prstGeom prst="wedgeEllipseCallout">
            <a:avLst>
              <a:gd name="adj1" fmla="val 63885"/>
              <a:gd name="adj2" fmla="val 153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6" name="Groupe 35"/>
          <p:cNvGrpSpPr/>
          <p:nvPr/>
        </p:nvGrpSpPr>
        <p:grpSpPr>
          <a:xfrm>
            <a:off x="10424140" y="211523"/>
            <a:ext cx="1505905" cy="1318200"/>
            <a:chOff x="8487181" y="146293"/>
            <a:chExt cx="1505905" cy="1318200"/>
          </a:xfrm>
        </p:grpSpPr>
        <p:cxnSp>
          <p:nvCxnSpPr>
            <p:cNvPr id="37" name="Connecteur droit 36"/>
            <p:cNvCxnSpPr/>
            <p:nvPr/>
          </p:nvCxnSpPr>
          <p:spPr>
            <a:xfrm>
              <a:off x="8487181" y="274320"/>
              <a:ext cx="1505905" cy="1190173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 flipH="1">
              <a:off x="8487181" y="146293"/>
              <a:ext cx="1375276" cy="1318200"/>
            </a:xfrm>
            <a:prstGeom prst="line">
              <a:avLst/>
            </a:prstGeom>
            <a:ln w="5715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9" name="Flèche vers le bas 38"/>
          <p:cNvSpPr/>
          <p:nvPr/>
        </p:nvSpPr>
        <p:spPr>
          <a:xfrm rot="17727616">
            <a:off x="5499855" y="5560814"/>
            <a:ext cx="388004" cy="589057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907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5013" y="93822"/>
            <a:ext cx="512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Listen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to the recording and tick the correct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box :</a:t>
            </a:r>
            <a:r>
              <a:rPr lang="en-US" b="1" dirty="0" smtClean="0"/>
              <a:t> 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495870"/>
              </p:ext>
            </p:extLst>
          </p:nvPr>
        </p:nvGraphicFramePr>
        <p:xfrm>
          <a:off x="736911" y="624200"/>
          <a:ext cx="10698481" cy="5452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0423">
                  <a:extLst>
                    <a:ext uri="{9D8B030D-6E8A-4147-A177-3AD203B41FA5}">
                      <a16:colId xmlns:a16="http://schemas.microsoft.com/office/drawing/2014/main" val="3405257344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265891802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3838669048"/>
                    </a:ext>
                  </a:extLst>
                </a:gridCol>
                <a:gridCol w="1603828">
                  <a:extLst>
                    <a:ext uri="{9D8B030D-6E8A-4147-A177-3AD203B41FA5}">
                      <a16:colId xmlns:a16="http://schemas.microsoft.com/office/drawing/2014/main" val="1687638865"/>
                    </a:ext>
                  </a:extLst>
                </a:gridCol>
              </a:tblGrid>
              <a:tr h="45861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 err="1">
                          <a:effectLst/>
                        </a:rPr>
                        <a:t>True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False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I </a:t>
                      </a:r>
                      <a:r>
                        <a:rPr lang="fr-FR" sz="2000" b="1" u="none" strike="noStrike" dirty="0" err="1">
                          <a:effectLst/>
                        </a:rPr>
                        <a:t>don't</a:t>
                      </a:r>
                      <a:r>
                        <a:rPr lang="fr-FR" sz="2000" b="1" u="none" strike="noStrike" dirty="0">
                          <a:effectLst/>
                        </a:rPr>
                        <a:t> know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0778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Policeman.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712291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doesn't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like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maths.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1008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Oliver.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3044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has got four sisters.*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7075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likes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music.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3622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likes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tomatoes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4407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 phone number is 0762814437.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4009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is thirty years old.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9433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has got three guinea pigs.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2690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from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Australia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3293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80781" y="6101580"/>
            <a:ext cx="3588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i="1" dirty="0" smtClean="0"/>
              <a:t>*He </a:t>
            </a:r>
            <a:r>
              <a:rPr lang="en-US" i="1" dirty="0"/>
              <a:t>has got... = UK   </a:t>
            </a:r>
            <a:r>
              <a:rPr lang="en-US" i="1" dirty="0" smtClean="0"/>
              <a:t>He </a:t>
            </a:r>
            <a:r>
              <a:rPr lang="en-US" i="1" dirty="0"/>
              <a:t>has... = USA </a:t>
            </a: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136777" y="26864"/>
            <a:ext cx="1697906" cy="480615"/>
            <a:chOff x="136777" y="26864"/>
            <a:chExt cx="1697906" cy="480615"/>
          </a:xfrm>
        </p:grpSpPr>
        <p:sp>
          <p:nvSpPr>
            <p:cNvPr id="5" name="Étoile à 5 branches 4"/>
            <p:cNvSpPr/>
            <p:nvPr/>
          </p:nvSpPr>
          <p:spPr>
            <a:xfrm>
              <a:off x="136777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Étoile à 5 branches 5"/>
            <p:cNvSpPr/>
            <p:nvPr/>
          </p:nvSpPr>
          <p:spPr>
            <a:xfrm>
              <a:off x="580781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Étoile à 5 branches 6"/>
            <p:cNvSpPr/>
            <p:nvPr/>
          </p:nvSpPr>
          <p:spPr>
            <a:xfrm>
              <a:off x="1017804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Étoile à 5 branches 7"/>
            <p:cNvSpPr/>
            <p:nvPr/>
          </p:nvSpPr>
          <p:spPr>
            <a:xfrm>
              <a:off x="1454827" y="26864"/>
              <a:ext cx="379856" cy="48061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Rectangle 9"/>
          <p:cNvSpPr/>
          <p:nvPr/>
        </p:nvSpPr>
        <p:spPr>
          <a:xfrm>
            <a:off x="736911" y="6457890"/>
            <a:ext cx="9925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oliceman is capitalized because it is a profession that requires a </a:t>
            </a:r>
            <a:r>
              <a:rPr lang="en-US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certificate (not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for teachers)</a:t>
            </a:r>
            <a:r>
              <a:rPr lang="en-US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7703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5013" y="93822"/>
            <a:ext cx="5120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Listen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to the recording and tick the correct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box :</a:t>
            </a:r>
            <a:r>
              <a:rPr lang="en-US" b="1" dirty="0" smtClean="0"/>
              <a:t> </a:t>
            </a:r>
            <a:endParaRPr lang="fr-FR" b="1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15491"/>
              </p:ext>
            </p:extLst>
          </p:nvPr>
        </p:nvGraphicFramePr>
        <p:xfrm>
          <a:off x="736911" y="624200"/>
          <a:ext cx="10698481" cy="5539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0423">
                  <a:extLst>
                    <a:ext uri="{9D8B030D-6E8A-4147-A177-3AD203B41FA5}">
                      <a16:colId xmlns:a16="http://schemas.microsoft.com/office/drawing/2014/main" val="3405257344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265891802"/>
                    </a:ext>
                  </a:extLst>
                </a:gridCol>
                <a:gridCol w="1132115">
                  <a:extLst>
                    <a:ext uri="{9D8B030D-6E8A-4147-A177-3AD203B41FA5}">
                      <a16:colId xmlns:a16="http://schemas.microsoft.com/office/drawing/2014/main" val="3838669048"/>
                    </a:ext>
                  </a:extLst>
                </a:gridCol>
                <a:gridCol w="1603828">
                  <a:extLst>
                    <a:ext uri="{9D8B030D-6E8A-4147-A177-3AD203B41FA5}">
                      <a16:colId xmlns:a16="http://schemas.microsoft.com/office/drawing/2014/main" val="1687638865"/>
                    </a:ext>
                  </a:extLst>
                </a:gridCol>
              </a:tblGrid>
              <a:tr h="458612">
                <a:tc>
                  <a:txBody>
                    <a:bodyPr/>
                    <a:lstStyle/>
                    <a:p>
                      <a:pPr algn="ctr" fontAlgn="ctr"/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 err="1">
                          <a:effectLst/>
                        </a:rPr>
                        <a:t>True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False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000" b="1" u="none" strike="noStrike" dirty="0">
                          <a:effectLst/>
                        </a:rPr>
                        <a:t>I </a:t>
                      </a:r>
                      <a:r>
                        <a:rPr lang="fr-FR" sz="2000" b="1" u="none" strike="noStrike" dirty="0" err="1">
                          <a:effectLst/>
                        </a:rPr>
                        <a:t>don't</a:t>
                      </a:r>
                      <a:r>
                        <a:rPr lang="fr-FR" sz="2000" b="1" u="none" strike="noStrike" dirty="0">
                          <a:effectLst/>
                        </a:rPr>
                        <a:t> know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0778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Policeman.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>
                          <a:effectLst/>
                        </a:rPr>
                        <a:t> 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712291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doesn't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like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maths.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>
                          <a:effectLst/>
                        </a:rPr>
                        <a:t> 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1008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Oliver.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>
                          <a:effectLst/>
                        </a:rPr>
                        <a:t> 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3044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has got four sisters.*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>
                          <a:effectLst/>
                        </a:rPr>
                        <a:t> 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none" strike="noStrike" dirty="0" smtClean="0">
                          <a:effectLst/>
                        </a:rPr>
                        <a:t> </a:t>
                      </a:r>
                      <a:r>
                        <a:rPr lang="fr-FR" sz="900" u="none" strike="noStrike" dirty="0" smtClean="0"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7075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likes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music.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>
                          <a:effectLst/>
                        </a:rPr>
                        <a:t> 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>
                          <a:effectLst/>
                        </a:rPr>
                        <a:t> 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r>
                        <a:rPr lang="fr-FR" sz="900" u="none" strike="noStrike" dirty="0" smtClean="0"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3622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likes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tomatoes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>
                          <a:effectLst/>
                        </a:rPr>
                        <a:t> 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>
                          <a:effectLst/>
                        </a:rPr>
                        <a:t> 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effectLst/>
                        </a:rPr>
                        <a:t> </a:t>
                      </a:r>
                      <a:r>
                        <a:rPr lang="fr-FR" sz="900" u="none" strike="noStrike" dirty="0" smtClean="0"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944072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 phone number is 0762814437.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>
                          <a:effectLst/>
                        </a:rPr>
                        <a:t> 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effectLst/>
                        </a:rPr>
                        <a:t> </a:t>
                      </a:r>
                      <a:r>
                        <a:rPr lang="fr-FR" sz="900" u="none" strike="noStrike" dirty="0" smtClean="0"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3840090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is thirty years old.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effectLst/>
                        </a:rPr>
                        <a:t> </a:t>
                      </a:r>
                      <a:r>
                        <a:rPr lang="fr-FR" sz="900" u="none" strike="noStrike" dirty="0" smtClean="0"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>
                          <a:effectLst/>
                        </a:rPr>
                        <a:t> 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394338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has got three guinea pigs.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effectLst/>
                        </a:rPr>
                        <a:t> </a:t>
                      </a:r>
                      <a:r>
                        <a:rPr lang="fr-FR" sz="900" u="none" strike="noStrike" dirty="0" smtClean="0">
                          <a:effectLst/>
                        </a:rPr>
                        <a:t> </a:t>
                      </a:r>
                      <a:r>
                        <a:rPr lang="fr-FR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x</a:t>
                      </a:r>
                      <a:endParaRPr lang="fr-FR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u="none" strike="noStrike" dirty="0">
                          <a:effectLst/>
                        </a:rPr>
                        <a:t> 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326906"/>
                  </a:ext>
                </a:extLst>
              </a:tr>
              <a:tr h="49937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comes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from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Australia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u="none" strike="noStrike">
                          <a:effectLst/>
                        </a:rPr>
                        <a:t> </a:t>
                      </a:r>
                      <a:endParaRPr lang="fr-F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900" u="none" strike="noStrike" dirty="0">
                          <a:effectLst/>
                        </a:rPr>
                        <a:t> </a:t>
                      </a:r>
                      <a:endParaRPr lang="fr-F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40" marR="7840" marT="7840" marB="0" anchor="b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793293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80781" y="6101580"/>
            <a:ext cx="3588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i="1" dirty="0" smtClean="0"/>
              <a:t>*He </a:t>
            </a:r>
            <a:r>
              <a:rPr lang="en-US" i="1" dirty="0"/>
              <a:t>has got... = UK   </a:t>
            </a:r>
            <a:r>
              <a:rPr lang="en-US" i="1" dirty="0" smtClean="0"/>
              <a:t>He </a:t>
            </a:r>
            <a:r>
              <a:rPr lang="en-US" i="1" dirty="0"/>
              <a:t>has... = USA </a:t>
            </a:r>
            <a:endParaRPr lang="en-US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136777" y="26864"/>
            <a:ext cx="1697906" cy="480615"/>
            <a:chOff x="136777" y="26864"/>
            <a:chExt cx="1697906" cy="480615"/>
          </a:xfrm>
        </p:grpSpPr>
        <p:sp>
          <p:nvSpPr>
            <p:cNvPr id="5" name="Étoile à 5 branches 4"/>
            <p:cNvSpPr/>
            <p:nvPr/>
          </p:nvSpPr>
          <p:spPr>
            <a:xfrm>
              <a:off x="136777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Étoile à 5 branches 5"/>
            <p:cNvSpPr/>
            <p:nvPr/>
          </p:nvSpPr>
          <p:spPr>
            <a:xfrm>
              <a:off x="580781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Étoile à 5 branches 6"/>
            <p:cNvSpPr/>
            <p:nvPr/>
          </p:nvSpPr>
          <p:spPr>
            <a:xfrm>
              <a:off x="1017804" y="27770"/>
              <a:ext cx="379856" cy="47026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Étoile à 5 branches 7"/>
            <p:cNvSpPr/>
            <p:nvPr/>
          </p:nvSpPr>
          <p:spPr>
            <a:xfrm>
              <a:off x="1454827" y="26864"/>
              <a:ext cx="379856" cy="480615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Rectangle 9"/>
          <p:cNvSpPr/>
          <p:nvPr/>
        </p:nvSpPr>
        <p:spPr>
          <a:xfrm>
            <a:off x="736911" y="6457890"/>
            <a:ext cx="99259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>
                <a:solidFill>
                  <a:srgbClr val="000000"/>
                </a:solidFill>
                <a:latin typeface="Calibri" panose="020F0502020204030204" pitchFamily="34" charset="0"/>
              </a:rPr>
              <a:t>P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oliceman is capitalized because it is a profession that requires a </a:t>
            </a:r>
            <a:r>
              <a:rPr lang="en-US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certificate (not </a:t>
            </a:r>
            <a:r>
              <a:rPr lang="en-US" i="1" dirty="0">
                <a:solidFill>
                  <a:srgbClr val="000000"/>
                </a:solidFill>
                <a:latin typeface="Calibri" panose="020F0502020204030204" pitchFamily="34" charset="0"/>
              </a:rPr>
              <a:t>for teachers)</a:t>
            </a:r>
            <a:r>
              <a:rPr lang="en-US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43590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541</Words>
  <Application>Microsoft Office PowerPoint</Application>
  <PresentationFormat>Grand écran</PresentationFormat>
  <Paragraphs>156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  Support 2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Rouen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Beneteau</dc:creator>
  <cp:lastModifiedBy>Hewlett-Packard Company</cp:lastModifiedBy>
  <cp:revision>20</cp:revision>
  <dcterms:created xsi:type="dcterms:W3CDTF">2022-03-01T09:41:57Z</dcterms:created>
  <dcterms:modified xsi:type="dcterms:W3CDTF">2022-03-01T14:34:57Z</dcterms:modified>
</cp:coreProperties>
</file>