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gouv.fr/bo/2026/Hebdo19/MENE2608627A" TargetMode="External"/><Relationship Id="rId2" Type="http://schemas.openxmlformats.org/officeDocument/2006/relationships/hyperlink" Target="https://eduscol.education.gouv.fr/4407/parents-d-eleves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legifrance.gouv.fr/codes/article_lc/LEGIARTI000038901844" TargetMode="External"/><Relationship Id="rId4" Type="http://schemas.openxmlformats.org/officeDocument/2006/relationships/hyperlink" Target="https://www.education.gouv.fr/bo/13/Hebdo38/REDE1324999C.htm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7241" y="740664"/>
            <a:ext cx="7955279" cy="1325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Aptos"/>
              </a:rPr>
              <a:t>École &amp; familles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1" y="918461"/>
            <a:ext cx="8046720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 dirty="0" err="1">
                <a:latin typeface="Aptos"/>
              </a:rPr>
              <a:t>Construire</a:t>
            </a:r>
            <a:r>
              <a:rPr sz="3200" b="1" dirty="0">
                <a:latin typeface="Aptos"/>
              </a:rPr>
              <a:t> </a:t>
            </a:r>
            <a:r>
              <a:rPr sz="3200" b="1" dirty="0" err="1">
                <a:latin typeface="Aptos"/>
              </a:rPr>
              <a:t>une</a:t>
            </a:r>
            <a:r>
              <a:rPr sz="3200" b="1" dirty="0">
                <a:latin typeface="Aptos"/>
              </a:rPr>
              <a:t> alliance </a:t>
            </a:r>
            <a:r>
              <a:rPr sz="3200" b="1" dirty="0" err="1">
                <a:latin typeface="Aptos"/>
              </a:rPr>
              <a:t>éducative</a:t>
            </a:r>
            <a:r>
              <a:rPr sz="3200" b="1" dirty="0">
                <a:latin typeface="Aptos"/>
              </a:rPr>
              <a:t>
au service de </a:t>
            </a:r>
            <a:r>
              <a:rPr sz="3200" b="1" dirty="0" err="1">
                <a:latin typeface="Aptos"/>
              </a:rPr>
              <a:t>chaque</a:t>
            </a:r>
            <a:r>
              <a:rPr sz="3200" b="1" dirty="0">
                <a:latin typeface="Aptos"/>
              </a:rPr>
              <a:t> enfant</a:t>
            </a:r>
          </a:p>
        </p:txBody>
      </p:sp>
      <p:sp>
        <p:nvSpPr>
          <p:cNvPr id="6" name="Oval 5"/>
          <p:cNvSpPr/>
          <p:nvPr/>
        </p:nvSpPr>
        <p:spPr>
          <a:xfrm>
            <a:off x="8732520" y="1828800"/>
            <a:ext cx="1143000" cy="1143000"/>
          </a:xfrm>
          <a:prstGeom prst="ellipse">
            <a:avLst/>
          </a:prstGeom>
          <a:solidFill>
            <a:srgbClr val="36A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32520" y="2167128"/>
            <a:ext cx="1143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ÉCOLE</a:t>
            </a:r>
          </a:p>
        </p:txBody>
      </p:sp>
      <p:sp>
        <p:nvSpPr>
          <p:cNvPr id="8" name="Oval 7"/>
          <p:cNvSpPr/>
          <p:nvPr/>
        </p:nvSpPr>
        <p:spPr>
          <a:xfrm>
            <a:off x="10195560" y="1828800"/>
            <a:ext cx="1143000" cy="1143000"/>
          </a:xfrm>
          <a:prstGeom prst="ellipse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195560" y="2167128"/>
            <a:ext cx="1143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FAMILLES</a:t>
            </a:r>
          </a:p>
        </p:txBody>
      </p:sp>
      <p:sp>
        <p:nvSpPr>
          <p:cNvPr id="10" name="Oval 9"/>
          <p:cNvSpPr/>
          <p:nvPr/>
        </p:nvSpPr>
        <p:spPr>
          <a:xfrm>
            <a:off x="9555480" y="3657600"/>
            <a:ext cx="1234440" cy="123444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555480" y="4023360"/>
            <a:ext cx="12344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183756"/>
                </a:solidFill>
                <a:latin typeface="Aptos"/>
              </a:rPr>
              <a:t>ENFANT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948839"/>
            <a:ext cx="777240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dirty="0" err="1">
                <a:latin typeface="Aptos"/>
              </a:rPr>
              <a:t>Repères</a:t>
            </a:r>
            <a:r>
              <a:rPr sz="1300" b="0" dirty="0">
                <a:latin typeface="Aptos"/>
              </a:rPr>
              <a:t> </a:t>
            </a:r>
            <a:r>
              <a:rPr sz="1300" b="0" dirty="0" err="1">
                <a:latin typeface="Aptos"/>
              </a:rPr>
              <a:t>actualisés</a:t>
            </a:r>
            <a:r>
              <a:rPr lang="fr-FR" sz="1300" b="0" dirty="0">
                <a:latin typeface="Aptos"/>
              </a:rPr>
              <a:t> à partir du diaporama de </a:t>
            </a:r>
            <a:r>
              <a:rPr lang="fr-FR" sz="1300" b="0" dirty="0" err="1">
                <a:latin typeface="Aptos"/>
              </a:rPr>
              <a:t>F.Leblanc</a:t>
            </a:r>
            <a:r>
              <a:rPr lang="fr-FR" sz="1300" b="0" dirty="0">
                <a:latin typeface="Aptos"/>
              </a:rPr>
              <a:t> et JJ D’abat-</a:t>
            </a:r>
            <a:r>
              <a:rPr lang="fr-FR" sz="1300" b="0" dirty="0" err="1">
                <a:latin typeface="Aptos"/>
              </a:rPr>
              <a:t>Aracil</a:t>
            </a:r>
            <a:r>
              <a:rPr sz="1300" b="0" dirty="0">
                <a:latin typeface="Aptos"/>
              </a:rPr>
              <a:t> </a:t>
            </a:r>
            <a:endParaRPr lang="fr-FR" sz="1300" b="0" dirty="0">
              <a:latin typeface="Aptos"/>
            </a:endParaRPr>
          </a:p>
          <a:p>
            <a:pPr algn="l"/>
            <a:r>
              <a:rPr lang="fr-FR" sz="1300" dirty="0">
                <a:latin typeface="Aptos"/>
              </a:rPr>
              <a:t>R</a:t>
            </a:r>
            <a:r>
              <a:rPr sz="1300" b="0" dirty="0">
                <a:latin typeface="Aptos"/>
              </a:rPr>
              <a:t>entrée 2026</a:t>
            </a:r>
            <a:r>
              <a:rPr lang="fr-FR" sz="1300" b="0" dirty="0">
                <a:latin typeface="Aptos"/>
              </a:rPr>
              <a:t>  - Corinne </a:t>
            </a:r>
            <a:r>
              <a:rPr lang="fr-FR" sz="1300" dirty="0">
                <a:latin typeface="Aptos"/>
              </a:rPr>
              <a:t>J</a:t>
            </a:r>
            <a:r>
              <a:rPr lang="fr-FR" sz="1300" b="0" dirty="0">
                <a:latin typeface="Aptos"/>
              </a:rPr>
              <a:t>adart – IEN Pré élémentaire 27</a:t>
            </a:r>
            <a:endParaRPr sz="1300" b="0" dirty="0"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8368" y="6446520"/>
            <a:ext cx="53035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76F76"/>
                </a:solidFill>
                <a:latin typeface="Aptos"/>
              </a:rPr>
              <a:t>Mission maternelle 27 • Septembre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6446520"/>
            <a:ext cx="457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76F76"/>
                </a:solidFill>
                <a:latin typeface="Aptos"/>
              </a:rPr>
              <a:t>1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BAC173A-40F8-DAED-0798-03FB74955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074" y="2596896"/>
            <a:ext cx="2811925" cy="257994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3D56C29-B223-7713-D7C3-B0366B90A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0779" y="2280233"/>
            <a:ext cx="2406774" cy="16066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83756"/>
                </a:solidFill>
                <a:latin typeface="Aptos"/>
              </a:rPr>
              <a:t>Le cadre officiel en 2026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15568"/>
            <a:ext cx="960120" cy="64008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225296"/>
            <a:ext cx="10881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76F76"/>
                </a:solidFill>
                <a:latin typeface="Aptos"/>
              </a:rPr>
              <a:t>Quatre repères simples à connaître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54480"/>
            <a:ext cx="52578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554480"/>
            <a:ext cx="73152" cy="1691640"/>
          </a:xfrm>
          <a:prstGeom prst="rect">
            <a:avLst/>
          </a:prstGeom>
          <a:solidFill>
            <a:srgbClr val="3984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719072"/>
            <a:ext cx="4754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Code de l’éducation – art. L111-4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2176272"/>
            <a:ext cx="4745736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Parents membres de la communauté éducative • participation • dialogue avec les personnels.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554480"/>
            <a:ext cx="52578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554480"/>
            <a:ext cx="73152" cy="1691640"/>
          </a:xfrm>
          <a:prstGeom prst="rect">
            <a:avLst/>
          </a:prstGeom>
          <a:solidFill>
            <a:srgbClr val="36A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28232" y="1719072"/>
            <a:ext cx="4754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Programme de l’école maternelle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176272"/>
            <a:ext cx="4745736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Nouveau programme applicable depuis la rentrée 2026-2027.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611880"/>
            <a:ext cx="52578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0080" y="3611880"/>
            <a:ext cx="73152" cy="1691640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96112" y="3776472"/>
            <a:ext cx="4754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Circulaire du 15 octobre 2013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2" y="4233672"/>
            <a:ext cx="4745736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Informer et dialoguer • coopérer • accompagner la parentalité, avec une attention aux familles les plus éloignées.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611880"/>
            <a:ext cx="52578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172200" y="3611880"/>
            <a:ext cx="73152" cy="1691640"/>
          </a:xfrm>
          <a:prstGeom prst="rect">
            <a:avLst/>
          </a:prstGeom>
          <a:solidFill>
            <a:srgbClr val="4C91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28232" y="3776472"/>
            <a:ext cx="4754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Charte parents–École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8232" y="4233672"/>
            <a:ext cx="4745736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Respect mutuel • dialogue • confiance • écoute • responsabilité partagée.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6080760"/>
            <a:ext cx="108813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676F76"/>
                </a:solidFill>
                <a:latin typeface="Aptos"/>
              </a:rPr>
              <a:t>Sources officielles : Ministère de l’Éducation nationale, Éduscol et Légifrance.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6446520"/>
            <a:ext cx="53035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76F76"/>
                </a:solidFill>
                <a:latin typeface="Aptos"/>
              </a:rPr>
              <a:t>Mission maternelle 27 • Septembre 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0" y="6446520"/>
            <a:ext cx="457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76F76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83756"/>
                </a:solidFill>
                <a:latin typeface="Aptos"/>
              </a:rPr>
              <a:t>À la maternelle : accueillir l’enfant… et sa famille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15568"/>
            <a:ext cx="960120" cy="64008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777240" y="1828800"/>
            <a:ext cx="685800" cy="685800"/>
          </a:xfrm>
          <a:prstGeom prst="ellipse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984248"/>
            <a:ext cx="685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2697480"/>
            <a:ext cx="2331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83756"/>
                </a:solidFill>
                <a:latin typeface="Aptos"/>
              </a:rPr>
              <a:t>Sécuriser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246120"/>
            <a:ext cx="246888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>
                <a:solidFill>
                  <a:srgbClr val="30373D"/>
                </a:solidFill>
                <a:latin typeface="Aptos"/>
              </a:rPr>
              <a:t>Une entrée à l’école progressive et rassurante.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993392"/>
            <a:ext cx="411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676F76"/>
                </a:solidFill>
                <a:latin typeface="Aptos"/>
              </a:rPr>
              <a:t>→</a:t>
            </a:r>
          </a:p>
        </p:txBody>
      </p:sp>
      <p:sp>
        <p:nvSpPr>
          <p:cNvPr id="10" name="Oval 9"/>
          <p:cNvSpPr/>
          <p:nvPr/>
        </p:nvSpPr>
        <p:spPr>
          <a:xfrm>
            <a:off x="3566160" y="1828800"/>
            <a:ext cx="685800" cy="685800"/>
          </a:xfrm>
          <a:prstGeom prst="ellipse">
            <a:avLst/>
          </a:prstGeom>
          <a:solidFill>
            <a:srgbClr val="3984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66160" y="1984248"/>
            <a:ext cx="685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0440" y="2697480"/>
            <a:ext cx="2331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83756"/>
                </a:solidFill>
                <a:latin typeface="Aptos"/>
              </a:rPr>
              <a:t>Dialoguer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74720" y="3246120"/>
            <a:ext cx="246888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>
                <a:solidFill>
                  <a:srgbClr val="30373D"/>
                </a:solidFill>
                <a:latin typeface="Aptos"/>
              </a:rPr>
              <a:t>Des échanges réguliers, pas seulement lorsqu’une difficulté apparaît.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06440" y="1993392"/>
            <a:ext cx="411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676F76"/>
                </a:solidFill>
                <a:latin typeface="Aptos"/>
              </a:rPr>
              <a:t>→</a:t>
            </a:r>
          </a:p>
        </p:txBody>
      </p:sp>
      <p:sp>
        <p:nvSpPr>
          <p:cNvPr id="15" name="Oval 14"/>
          <p:cNvSpPr/>
          <p:nvPr/>
        </p:nvSpPr>
        <p:spPr>
          <a:xfrm>
            <a:off x="6355079" y="1828800"/>
            <a:ext cx="685800" cy="685800"/>
          </a:xfrm>
          <a:prstGeom prst="ellipse">
            <a:avLst/>
          </a:prstGeom>
          <a:solidFill>
            <a:srgbClr val="36A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55079" y="1984248"/>
            <a:ext cx="685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59" y="2697480"/>
            <a:ext cx="2331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83756"/>
                </a:solidFill>
                <a:latin typeface="Aptos"/>
              </a:rPr>
              <a:t>Expliciter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63640" y="3246120"/>
            <a:ext cx="246888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>
                <a:solidFill>
                  <a:srgbClr val="30373D"/>
                </a:solidFill>
                <a:latin typeface="Aptos"/>
              </a:rPr>
              <a:t>Faire comprendre ce que l’enfant apprend, comment et pourquoi.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5359" y="1993392"/>
            <a:ext cx="411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676F76"/>
                </a:solidFill>
                <a:latin typeface="Aptos"/>
              </a:rPr>
              <a:t>→</a:t>
            </a:r>
          </a:p>
        </p:txBody>
      </p:sp>
      <p:sp>
        <p:nvSpPr>
          <p:cNvPr id="20" name="Oval 19"/>
          <p:cNvSpPr/>
          <p:nvPr/>
        </p:nvSpPr>
        <p:spPr>
          <a:xfrm>
            <a:off x="9143999" y="1828800"/>
            <a:ext cx="685800" cy="685800"/>
          </a:xfrm>
          <a:prstGeom prst="ellipse">
            <a:avLst/>
          </a:prstGeom>
          <a:solidFill>
            <a:srgbClr val="4C91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43999" y="1984248"/>
            <a:ext cx="685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98279" y="2697480"/>
            <a:ext cx="2331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83756"/>
                </a:solidFill>
                <a:latin typeface="Aptos"/>
              </a:rPr>
              <a:t>Associer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52559" y="3246120"/>
            <a:ext cx="246888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>
                <a:solidFill>
                  <a:srgbClr val="30373D"/>
                </a:solidFill>
                <a:latin typeface="Aptos"/>
              </a:rPr>
              <a:t>Donner une place réelle aux familles, dans le respect des rôles de chacun.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971800" y="5074920"/>
            <a:ext cx="6217920" cy="457200"/>
          </a:xfrm>
          <a:prstGeom prst="roundRect">
            <a:avLst/>
          </a:prstGeom>
          <a:solidFill>
            <a:srgbClr val="DEF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044952" y="5111496"/>
            <a:ext cx="607161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>
                <a:solidFill>
                  <a:srgbClr val="36A09A"/>
                </a:solidFill>
                <a:latin typeface="Aptos"/>
              </a:rPr>
              <a:t>Une relation construite avant les difficultés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6080760"/>
            <a:ext cx="108813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676F76"/>
                </a:solidFill>
                <a:latin typeface="Aptos"/>
              </a:rPr>
              <a:t>Repère : nouveau programme de l’école maternelle (BO n°19 du 7 mai 2026).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6446520"/>
            <a:ext cx="53035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76F76"/>
                </a:solidFill>
                <a:latin typeface="Aptos"/>
              </a:rPr>
              <a:t>Mission maternelle 27 • Septembre 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64240" y="6446520"/>
            <a:ext cx="457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76F76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83756"/>
                </a:solidFill>
                <a:latin typeface="Aptos"/>
              </a:rPr>
              <a:t>Une alliance éducative : chacun sa place, un objectif commun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15568"/>
            <a:ext cx="960120" cy="64008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663440" y="1417320"/>
            <a:ext cx="28346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83756"/>
                </a:solidFill>
                <a:latin typeface="Aptos"/>
              </a:rPr>
              <a:t>L’ENFANT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754880"/>
            <a:ext cx="2743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C844A"/>
                </a:solidFill>
                <a:latin typeface="Aptos"/>
              </a:rPr>
              <a:t>FAMILLE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4754880"/>
            <a:ext cx="2743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36A09A"/>
                </a:solidFill>
                <a:latin typeface="Aptos"/>
              </a:rPr>
              <a:t>ÉCOLE</a:t>
            </a:r>
          </a:p>
        </p:txBody>
      </p:sp>
      <p:sp>
        <p:nvSpPr>
          <p:cNvPr id="8" name="Rectangle 7"/>
          <p:cNvSpPr/>
          <p:nvPr/>
        </p:nvSpPr>
        <p:spPr>
          <a:xfrm>
            <a:off x="3017520" y="4343400"/>
            <a:ext cx="6172200" cy="54864"/>
          </a:xfrm>
          <a:prstGeom prst="rect">
            <a:avLst/>
          </a:prstGeom>
          <a:solidFill>
            <a:srgbClr val="BEC7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657600" y="2148840"/>
            <a:ext cx="54864" cy="2148840"/>
          </a:xfrm>
          <a:prstGeom prst="rect">
            <a:avLst/>
          </a:prstGeom>
          <a:solidFill>
            <a:srgbClr val="BEC7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458200" y="2148840"/>
            <a:ext cx="54864" cy="2148840"/>
          </a:xfrm>
          <a:prstGeom prst="rect">
            <a:avLst/>
          </a:prstGeom>
          <a:solidFill>
            <a:srgbClr val="BEC7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3749039" y="3291840"/>
            <a:ext cx="4663440" cy="457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822191" y="3328416"/>
            <a:ext cx="451713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>
                <a:solidFill>
                  <a:srgbClr val="183756"/>
                </a:solidFill>
                <a:latin typeface="Aptos"/>
              </a:rPr>
              <a:t>Confiance • respect • dialogue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5349240"/>
            <a:ext cx="27432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>
                <a:solidFill>
                  <a:srgbClr val="30373D"/>
                </a:solidFill>
                <a:latin typeface="Aptos"/>
              </a:rPr>
              <a:t>Connaît son enfant,
son histoire, ses besoins.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5349240"/>
            <a:ext cx="28803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>
                <a:solidFill>
                  <a:srgbClr val="30373D"/>
                </a:solidFill>
                <a:latin typeface="Aptos"/>
              </a:rPr>
              <a:t>Conçoit et conduit
les apprentissages.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1783080"/>
            <a:ext cx="3474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>
                <a:solidFill>
                  <a:srgbClr val="676F76"/>
                </a:solidFill>
                <a:latin typeface="Aptos"/>
              </a:rPr>
              <a:t>Grandir • apprendre • s’épanouir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6446520"/>
            <a:ext cx="53035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76F76"/>
                </a:solidFill>
                <a:latin typeface="Aptos"/>
              </a:rPr>
              <a:t>Mission maternelle 27 • Septembre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46520"/>
            <a:ext cx="457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76F76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83756"/>
                </a:solidFill>
                <a:latin typeface="Aptos"/>
              </a:rPr>
              <a:t>Ce qui peut fragiliser la relation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15568"/>
            <a:ext cx="960120" cy="64008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225296"/>
            <a:ext cx="10881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76F76"/>
                </a:solidFill>
                <a:latin typeface="Aptos"/>
              </a:rPr>
              <a:t>Des décalages à reconnaître sans juger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54480"/>
            <a:ext cx="347472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554480"/>
            <a:ext cx="73152" cy="3383280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71907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EC844A"/>
                </a:solidFill>
                <a:latin typeface="Aptos"/>
              </a:rPr>
              <a:t>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1719072"/>
            <a:ext cx="2423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Des expériences différentes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2176272"/>
            <a:ext cx="2962656" cy="2606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Parcours scolaires des adultes, rapport à l’institution, langues parlées, habitudes de communication, représentations de l’école.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554480"/>
            <a:ext cx="347472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43400" y="1554480"/>
            <a:ext cx="73152" cy="3383280"/>
          </a:xfrm>
          <a:prstGeom prst="rect">
            <a:avLst/>
          </a:prstGeom>
          <a:solidFill>
            <a:srgbClr val="3984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72000" y="171907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3984AB"/>
                </a:solidFill>
                <a:latin typeface="Aptos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66360" y="1719072"/>
            <a:ext cx="2423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Des implicites scolaires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2" y="2176272"/>
            <a:ext cx="2962656" cy="2606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Ce qui paraît évident aux professionnels ne l’est pas toujours pour les familles : règles, attentes, apprentissages, évaluation.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554480"/>
            <a:ext cx="347472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20" y="1554480"/>
            <a:ext cx="73152" cy="3383280"/>
          </a:xfrm>
          <a:prstGeom prst="rect">
            <a:avLst/>
          </a:prstGeom>
          <a:solidFill>
            <a:srgbClr val="36A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75320" y="171907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36A09A"/>
                </a:solidFill>
                <a:latin typeface="Aptos"/>
              </a:rPr>
              <a:t>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69680" y="1719072"/>
            <a:ext cx="2423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Des moments sensibles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2176272"/>
            <a:ext cx="2962656" cy="2606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Première séparation, difficultés d’apprentissage ou de comportement, santé, assiduité, désaccords : la qualité du dialogue devient décisive.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743200" y="5257800"/>
            <a:ext cx="6720840" cy="457200"/>
          </a:xfrm>
          <a:prstGeom prst="roundRect">
            <a:avLst/>
          </a:prstGeom>
          <a:solidFill>
            <a:srgbClr val="DEF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816352" y="5294376"/>
            <a:ext cx="657453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>
                <a:solidFill>
                  <a:srgbClr val="36A09A"/>
                </a:solidFill>
                <a:latin typeface="Aptos"/>
              </a:rPr>
              <a:t>Principe : comprendre avant d’interpréter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6446520"/>
            <a:ext cx="53035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76F76"/>
                </a:solidFill>
                <a:latin typeface="Aptos"/>
              </a:rPr>
              <a:t>Mission maternelle 27 • Septembre 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0" y="6446520"/>
            <a:ext cx="457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76F76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83756"/>
                </a:solidFill>
                <a:latin typeface="Aptos"/>
              </a:rPr>
              <a:t>6 principes pour une relation de qualité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15568"/>
            <a:ext cx="960120" cy="64008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1508760"/>
            <a:ext cx="34747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04671" y="1645919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EC844A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1" y="2011680"/>
            <a:ext cx="30632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83756"/>
                </a:solidFill>
                <a:latin typeface="Aptos"/>
              </a:rPr>
              <a:t>Aller vers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2423160"/>
            <a:ext cx="30632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30373D"/>
                </a:solidFill>
                <a:latin typeface="Aptos"/>
              </a:rPr>
              <a:t>L’école prend l’initiative du lien.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508760"/>
            <a:ext cx="34747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99432" y="1645919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EC844A"/>
                </a:solidFill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9432" y="2011680"/>
            <a:ext cx="30632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83756"/>
                </a:solidFill>
                <a:latin typeface="Aptos"/>
              </a:rPr>
              <a:t>Créer le lien tôt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2423160"/>
            <a:ext cx="30632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30373D"/>
                </a:solidFill>
                <a:latin typeface="Aptos"/>
              </a:rPr>
              <a:t>Avant qu’une difficulté n’apparaisse.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508760"/>
            <a:ext cx="34747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94192" y="1645919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EC844A"/>
                </a:solidFill>
                <a:latin typeface="Apto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2011680"/>
            <a:ext cx="30632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83756"/>
                </a:solidFill>
                <a:latin typeface="Aptos"/>
              </a:rPr>
              <a:t>Être accessible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23160"/>
            <a:ext cx="30632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30373D"/>
                </a:solidFill>
                <a:latin typeface="Aptos"/>
              </a:rPr>
              <a:t>Oral, visuel, traduction, horaires adaptés.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657600"/>
            <a:ext cx="34747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04671" y="379476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EC844A"/>
                </a:solidFill>
                <a:latin typeface="Aptos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1" y="4160520"/>
            <a:ext cx="30632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83756"/>
                </a:solidFill>
                <a:latin typeface="Aptos"/>
              </a:rPr>
              <a:t>Rendre visible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4671" y="4572000"/>
            <a:ext cx="30632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30373D"/>
                </a:solidFill>
                <a:latin typeface="Aptos"/>
              </a:rPr>
              <a:t>Montrer les apprentissages sans transformer les parents en enseignants.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657600"/>
            <a:ext cx="34747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99432" y="379476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EC844A"/>
                </a:solidFill>
                <a:latin typeface="Aptos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9432" y="4160520"/>
            <a:ext cx="30632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83756"/>
                </a:solidFill>
                <a:latin typeface="Aptos"/>
              </a:rPr>
              <a:t>Écouter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9432" y="4572000"/>
            <a:ext cx="30632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30373D"/>
                </a:solidFill>
                <a:latin typeface="Aptos"/>
              </a:rPr>
              <a:t>Accueillir questions, inquiétudes et savoirs parentaux.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3657600"/>
            <a:ext cx="34747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394192" y="379476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EC844A"/>
                </a:solidFill>
                <a:latin typeface="Aptos"/>
              </a:rPr>
              <a:t>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94192" y="4160520"/>
            <a:ext cx="30632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83756"/>
                </a:solidFill>
                <a:latin typeface="Aptos"/>
              </a:rPr>
              <a:t>Respecter les rôles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94192" y="4572000"/>
            <a:ext cx="30632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30373D"/>
                </a:solidFill>
                <a:latin typeface="Aptos"/>
              </a:rPr>
              <a:t>Coéduquer ne signifie pas confondre les responsabilités.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" y="6446520"/>
            <a:ext cx="53035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76F76"/>
                </a:solidFill>
                <a:latin typeface="Aptos"/>
              </a:rPr>
              <a:t>Mission maternelle 27 • Septembre 2026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64240" y="6446520"/>
            <a:ext cx="457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76F76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83756"/>
                </a:solidFill>
                <a:latin typeface="Aptos"/>
              </a:rPr>
              <a:t>Des gestes professionnels qui changent la relation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15568"/>
            <a:ext cx="960120" cy="64008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512064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2960" y="1600200"/>
            <a:ext cx="73152" cy="4114800"/>
          </a:xfrm>
          <a:prstGeom prst="rect">
            <a:avLst/>
          </a:prstGeom>
          <a:solidFill>
            <a:srgbClr val="4C91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176479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4C916B"/>
                </a:solidFill>
                <a:latin typeface="Aptos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1764792"/>
            <a:ext cx="4069079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À privilégier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" y="2221992"/>
            <a:ext cx="4608575" cy="3337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Un accueil quotidien chaleureux
Des rendez-vous réguliers
Des formulations factuelles
Des réussites évoquées avant les difficultés
Une recherche commune de solutions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600200"/>
            <a:ext cx="512064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600200"/>
            <a:ext cx="73152" cy="4114800"/>
          </a:xfrm>
          <a:prstGeom prst="rect">
            <a:avLst/>
          </a:prstGeom>
          <a:solidFill>
            <a:srgbClr val="BE50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176479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BE5048"/>
                </a:solidFill>
                <a:latin typeface="Aptos"/>
              </a:rPr>
              <a:t>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86600" y="1764792"/>
            <a:ext cx="4069079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À éviter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221992"/>
            <a:ext cx="4608575" cy="3337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Contacter seulement « quand ça ne va pas »
Le jargon professionnel
Les jugements sur les pratiques familiales
Les échanges sensibles devant l’enfant ou d’autres familles
Les injonctions impossibles à tenir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6446520"/>
            <a:ext cx="53035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76F76"/>
                </a:solidFill>
                <a:latin typeface="Aptos"/>
              </a:rPr>
              <a:t>Mission maternelle 27 • Septembre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46520"/>
            <a:ext cx="457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76F76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83756"/>
                </a:solidFill>
                <a:latin typeface="Aptos"/>
              </a:rPr>
              <a:t>Rendre les apprentissages lisibles aux familles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15568"/>
            <a:ext cx="960120" cy="64008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1508760"/>
            <a:ext cx="34747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508760"/>
            <a:ext cx="73152" cy="1783080"/>
          </a:xfrm>
          <a:prstGeom prst="rect">
            <a:avLst/>
          </a:prstGeom>
          <a:solidFill>
            <a:srgbClr val="36A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673351"/>
            <a:ext cx="2971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Photos commentées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2130552"/>
            <a:ext cx="2962656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Une image + une phrase : « Aujourd’hui, nous avons appris à… 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508760"/>
            <a:ext cx="34747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1508760"/>
            <a:ext cx="73152" cy="1783080"/>
          </a:xfrm>
          <a:prstGeom prst="rect">
            <a:avLst/>
          </a:prstGeom>
          <a:solidFill>
            <a:srgbClr val="3984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90872" y="1673351"/>
            <a:ext cx="2971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Cahier / espace numérique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90872" y="2130552"/>
            <a:ext cx="2962656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Des traces choisies, centrées sur les apprentissages.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508760"/>
            <a:ext cx="34747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29600" y="1508760"/>
            <a:ext cx="73152" cy="1783080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85632" y="1673351"/>
            <a:ext cx="2971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Temps de classe ouverts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85632" y="2130552"/>
            <a:ext cx="2962656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Observer un atelier ou un moment d’apprentissage.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657600"/>
            <a:ext cx="34747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40080" y="3657600"/>
            <a:ext cx="73152" cy="1783080"/>
          </a:xfrm>
          <a:prstGeom prst="rect">
            <a:avLst/>
          </a:prstGeom>
          <a:solidFill>
            <a:srgbClr val="4C91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96112" y="3822191"/>
            <a:ext cx="2971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Carnet de suivi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6112" y="4279392"/>
            <a:ext cx="2962656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Partager les progrès et expliquer les modalités d’évaluation.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657600"/>
            <a:ext cx="34747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34840" y="3657600"/>
            <a:ext cx="73152" cy="1783080"/>
          </a:xfrm>
          <a:prstGeom prst="rect">
            <a:avLst/>
          </a:prstGeom>
          <a:solidFill>
            <a:srgbClr val="3984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90872" y="3822191"/>
            <a:ext cx="2971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Affichages accessibles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90872" y="4279392"/>
            <a:ext cx="2962656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Calendriers, pictogrammes, informations courtes et visibles.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3657600"/>
            <a:ext cx="34747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229600" y="3657600"/>
            <a:ext cx="73152" cy="1783080"/>
          </a:xfrm>
          <a:prstGeom prst="rect">
            <a:avLst/>
          </a:prstGeom>
          <a:solidFill>
            <a:srgbClr val="36A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85632" y="3822191"/>
            <a:ext cx="2971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Rencontres individuelles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85632" y="4279392"/>
            <a:ext cx="2962656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Parler du cheminement de l’enfant, de ses réussites et de ses besoins.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" y="6446520"/>
            <a:ext cx="53035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76F76"/>
                </a:solidFill>
                <a:latin typeface="Aptos"/>
              </a:rPr>
              <a:t>Mission maternelle 27 • Septembre 2026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64240" y="6446520"/>
            <a:ext cx="457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76F76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83756"/>
                </a:solidFill>
                <a:latin typeface="Aptos"/>
              </a:rPr>
              <a:t>Communiquer avec toutes les familles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15568"/>
            <a:ext cx="960120" cy="64008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225296"/>
            <a:ext cx="10881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76F76"/>
                </a:solidFill>
                <a:latin typeface="Aptos"/>
              </a:rPr>
              <a:t>Une attention particulière aux parents les plus éloignés de l’institution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54480"/>
            <a:ext cx="34290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554480"/>
            <a:ext cx="73152" cy="3566160"/>
          </a:xfrm>
          <a:prstGeom prst="rect">
            <a:avLst/>
          </a:prstGeom>
          <a:solidFill>
            <a:srgbClr val="3984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71907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3984AB"/>
                </a:solidFill>
                <a:latin typeface="Aptos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1719072"/>
            <a:ext cx="23774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Langage clair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1832" y="2176272"/>
            <a:ext cx="2916936" cy="2788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Phrases courtes • mots concrets • éviter les sigles • expliciter les attentes.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554480"/>
            <a:ext cx="34290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89120" y="1554480"/>
            <a:ext cx="73152" cy="3566160"/>
          </a:xfrm>
          <a:prstGeom prst="rect">
            <a:avLst/>
          </a:prstGeom>
          <a:solidFill>
            <a:srgbClr val="36A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17720" y="171907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36A09A"/>
                </a:solidFill>
                <a:latin typeface="Aptos"/>
              </a:rPr>
              <a:t>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2080" y="1719072"/>
            <a:ext cx="23774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Supports visuels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5152" y="2176272"/>
            <a:ext cx="2916936" cy="2788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Pictogrammes • photos • calendriers illustrés • démonstrations concrètes.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1554480"/>
            <a:ext cx="34290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92440" y="1554480"/>
            <a:ext cx="73152" cy="3566160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21040" y="171907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EC844A"/>
                </a:solidFill>
                <a:latin typeface="Aptos"/>
              </a:rPr>
              <a:t>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1719072"/>
            <a:ext cx="23774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Médiations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8471" y="2176272"/>
            <a:ext cx="2916936" cy="2788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Interprétariat si nécessaire • partenaires locaux • espaces parents • associations.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971800" y="5394960"/>
            <a:ext cx="6263640" cy="457200"/>
          </a:xfrm>
          <a:prstGeom prst="roundRect">
            <a:avLst/>
          </a:prstGeom>
          <a:solidFill>
            <a:srgbClr val="DEF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044952" y="5431536"/>
            <a:ext cx="611733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>
                <a:solidFill>
                  <a:srgbClr val="36A09A"/>
                </a:solidFill>
                <a:latin typeface="Aptos"/>
              </a:rPr>
              <a:t>L’égalité d’accès à l’information se construit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6446520"/>
            <a:ext cx="53035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76F76"/>
                </a:solidFill>
                <a:latin typeface="Aptos"/>
              </a:rPr>
              <a:t>Mission maternelle 27 • Septembre 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0" y="6446520"/>
            <a:ext cx="457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76F76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83756"/>
                </a:solidFill>
                <a:latin typeface="Aptos"/>
              </a:rPr>
              <a:t>Associer les parents à la vie de l’école : quelques formats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15568"/>
            <a:ext cx="960120" cy="64008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5257800" cy="1261872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261872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581912"/>
            <a:ext cx="4754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Café des parents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2039112"/>
            <a:ext cx="4745736" cy="4846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Un temps informel pour créer la confiance.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417320"/>
            <a:ext cx="5257800" cy="1261872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72200" y="1417320"/>
            <a:ext cx="73152" cy="1261872"/>
          </a:xfrm>
          <a:prstGeom prst="rect">
            <a:avLst/>
          </a:prstGeom>
          <a:solidFill>
            <a:srgbClr val="36A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2" y="1581912"/>
            <a:ext cx="4754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Atelier « voir apprendre 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039112"/>
            <a:ext cx="4745736" cy="4846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Observer une situation puis échanger sur les apprentissages.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971800"/>
            <a:ext cx="5257800" cy="1261872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2971800"/>
            <a:ext cx="73152" cy="1261872"/>
          </a:xfrm>
          <a:prstGeom prst="rect">
            <a:avLst/>
          </a:prstGeom>
          <a:solidFill>
            <a:srgbClr val="3984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96112" y="3136392"/>
            <a:ext cx="4754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Semaine des langues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112" y="3593592"/>
            <a:ext cx="4745736" cy="4846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Valoriser les langues et cultures familiales.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2971800"/>
            <a:ext cx="5257800" cy="1261872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72200" y="2971800"/>
            <a:ext cx="73152" cy="1261872"/>
          </a:xfrm>
          <a:prstGeom prst="rect">
            <a:avLst/>
          </a:prstGeom>
          <a:solidFill>
            <a:srgbClr val="4C91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28232" y="3136392"/>
            <a:ext cx="4754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Temps d’accueil TPS/PS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3593592"/>
            <a:ext cx="4745736" cy="4846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Préparer la séparation et les premières semaines.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526280"/>
            <a:ext cx="5257800" cy="1261872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40080" y="4526280"/>
            <a:ext cx="73152" cy="1261872"/>
          </a:xfrm>
          <a:prstGeom prst="rect">
            <a:avLst/>
          </a:prstGeom>
          <a:solidFill>
            <a:srgbClr val="36A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96112" y="4690872"/>
            <a:ext cx="4754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Rencontre autour du jeu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6112" y="5148072"/>
            <a:ext cx="4745736" cy="4846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Faire comprendre la place du jeu dans les apprentissages.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72200" y="4526280"/>
            <a:ext cx="5257800" cy="1261872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172200" y="4526280"/>
            <a:ext cx="73152" cy="1261872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28232" y="4690872"/>
            <a:ext cx="4754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Moments conviviaux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28232" y="5148072"/>
            <a:ext cx="4745736" cy="4846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Créer du lien sans conditionner la participation scolaire.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" y="6446520"/>
            <a:ext cx="53035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76F76"/>
                </a:solidFill>
                <a:latin typeface="Aptos"/>
              </a:rPr>
              <a:t>Mission maternelle 27 • Septembre 2026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64240" y="6446520"/>
            <a:ext cx="457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76F76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83756"/>
                </a:solidFill>
                <a:latin typeface="Aptos"/>
              </a:rPr>
              <a:t>Quand une difficulté apparaît : garder une méthode commune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15568"/>
            <a:ext cx="960120" cy="64008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77240" y="1417320"/>
            <a:ext cx="594360" cy="457200"/>
          </a:xfrm>
          <a:prstGeom prst="round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453896"/>
            <a:ext cx="44805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399032"/>
            <a:ext cx="2011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83756"/>
                </a:solidFill>
                <a:latin typeface="Aptos"/>
              </a:rPr>
              <a:t>Préparer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0" y="1399032"/>
            <a:ext cx="749807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Des faits précis, datés, observables.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350008"/>
            <a:ext cx="594360" cy="457200"/>
          </a:xfrm>
          <a:prstGeom prst="roundRect">
            <a:avLst/>
          </a:prstGeom>
          <a:solidFill>
            <a:srgbClr val="3984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0392" y="2386584"/>
            <a:ext cx="44805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0200" y="2331720"/>
            <a:ext cx="2011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83756"/>
                </a:solidFill>
                <a:latin typeface="Aptos"/>
              </a:rPr>
              <a:t>Commencer par l’enfant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2331720"/>
            <a:ext cx="749807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Ses réussites, ses besoins, son vécu.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282696"/>
            <a:ext cx="594360" cy="457200"/>
          </a:xfrm>
          <a:prstGeom prst="roundRect">
            <a:avLst/>
          </a:prstGeom>
          <a:solidFill>
            <a:srgbClr val="36A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0392" y="3319272"/>
            <a:ext cx="44805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3264408"/>
            <a:ext cx="2011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83756"/>
                </a:solidFill>
                <a:latin typeface="Aptos"/>
              </a:rPr>
              <a:t>Écouter la famille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3264408"/>
            <a:ext cx="749807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Son regard peut apporter des éléments essentiels.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215384"/>
            <a:ext cx="594360" cy="457200"/>
          </a:xfrm>
          <a:prstGeom prst="roundRect">
            <a:avLst/>
          </a:prstGeom>
          <a:solidFill>
            <a:srgbClr val="4C91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0392" y="4251960"/>
            <a:ext cx="44805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4197096"/>
            <a:ext cx="2011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83756"/>
                </a:solidFill>
                <a:latin typeface="Aptos"/>
              </a:rPr>
              <a:t>Chercher ensemble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0" y="4197096"/>
            <a:ext cx="749807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Un petit nombre d’actions réalistes et partagées.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148072"/>
            <a:ext cx="594360" cy="457200"/>
          </a:xfrm>
          <a:prstGeom prst="roundRect">
            <a:avLst/>
          </a:prstGeom>
          <a:solidFill>
            <a:srgbClr val="18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50392" y="5184648"/>
            <a:ext cx="44805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5129784"/>
            <a:ext cx="2011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83756"/>
                </a:solidFill>
                <a:latin typeface="Aptos"/>
              </a:rPr>
              <a:t>Fixer la suite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0" y="5129784"/>
            <a:ext cx="749807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Qui fait quoi ? Quand fait-on le point 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6446520"/>
            <a:ext cx="53035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76F76"/>
                </a:solidFill>
                <a:latin typeface="Aptos"/>
              </a:rPr>
              <a:t>Mission maternelle 27 • Septembre 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64240" y="6446520"/>
            <a:ext cx="457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76F76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83756"/>
                </a:solidFill>
                <a:latin typeface="Aptos"/>
              </a:rPr>
              <a:t>Évaluation : faire des progrès un objet de dialogue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15568"/>
            <a:ext cx="960120" cy="64008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106070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0">
                <a:solidFill>
                  <a:srgbClr val="30373D"/>
                </a:solidFill>
                <a:latin typeface="Aptos"/>
              </a:rPr>
              <a:t>À l’école maternelle, les échanges avec les familles doivent permettre de comprendre ce que l’enfant sait déjà faire, ce qu’il est en train d’apprendre et comment l’école l’accompagne.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743200"/>
            <a:ext cx="31546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2743200"/>
            <a:ext cx="73152" cy="2057400"/>
          </a:xfrm>
          <a:prstGeom prst="rect">
            <a:avLst/>
          </a:prstGeom>
          <a:solidFill>
            <a:srgbClr val="3984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290779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3984AB"/>
                </a:solidFill>
                <a:latin typeface="Aptos"/>
              </a:rPr>
              <a:t>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7360" y="2907792"/>
            <a:ext cx="21031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Observer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3364992"/>
            <a:ext cx="2642616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Des situations ordinaires, variées, répétées.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26280" y="2743200"/>
            <a:ext cx="31546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26280" y="2743200"/>
            <a:ext cx="73152" cy="2057400"/>
          </a:xfrm>
          <a:prstGeom prst="rect">
            <a:avLst/>
          </a:prstGeom>
          <a:solidFill>
            <a:srgbClr val="36A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54880" y="290779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36A09A"/>
                </a:solidFill>
                <a:latin typeface="Aptos"/>
              </a:rPr>
              <a:t>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49240" y="2907792"/>
            <a:ext cx="21031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Valoriser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82312" y="3364992"/>
            <a:ext cx="2642616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Les réussites et le chemin parcouru.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2743200"/>
            <a:ext cx="31546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138160" y="2743200"/>
            <a:ext cx="73152" cy="2057400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66760" y="290779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EC844A"/>
                </a:solidFill>
                <a:latin typeface="Aptos"/>
              </a:rPr>
              <a:t>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61120" y="2907792"/>
            <a:ext cx="21031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Dialoguer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192" y="3364992"/>
            <a:ext cx="2642616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Des mots compréhensibles et des perspectives concrètes.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6080760"/>
            <a:ext cx="108813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676F76"/>
                </a:solidFill>
                <a:latin typeface="Aptos"/>
              </a:rPr>
              <a:t>Le ministère rappelle en 2026 que le carnet de suivi et la synthèse des acquis sont des occasions de dialogue positif avec les familles.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6446520"/>
            <a:ext cx="53035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76F76"/>
                </a:solidFill>
                <a:latin typeface="Aptos"/>
              </a:rPr>
              <a:t>Mission maternelle 27 • Septembre 2026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446520"/>
            <a:ext cx="457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76F76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83756"/>
                </a:solidFill>
                <a:latin typeface="Aptos"/>
              </a:rPr>
              <a:t>Une boîte à outils pour les équipes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15568"/>
            <a:ext cx="960120" cy="64008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521208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508760"/>
            <a:ext cx="73152" cy="1691640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673351"/>
            <a:ext cx="4709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Avant la rentrée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2130552"/>
            <a:ext cx="4700016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Livret d’accueil • visite de l’école • réunion des nouveaux parents • contacts petite enfance.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508760"/>
            <a:ext cx="521208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63640" y="1508760"/>
            <a:ext cx="73152" cy="1691640"/>
          </a:xfrm>
          <a:prstGeom prst="rect">
            <a:avLst/>
          </a:prstGeom>
          <a:solidFill>
            <a:srgbClr val="36A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19672" y="1673351"/>
            <a:ext cx="4709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Au quotidien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130552"/>
            <a:ext cx="4700016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Accueil • affichages • messages courts • photos d’apprentissages • disponibilité organisée.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566160"/>
            <a:ext cx="521208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31520" y="3566160"/>
            <a:ext cx="73152" cy="1691640"/>
          </a:xfrm>
          <a:prstGeom prst="rect">
            <a:avLst/>
          </a:prstGeom>
          <a:solidFill>
            <a:srgbClr val="3984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87552" y="3730752"/>
            <a:ext cx="4709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Dans l’année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7552" y="4187952"/>
            <a:ext cx="4700016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Rendez-vous individuels • ateliers • cafés des parents • temps conviviaux • représentants de parents.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3566160"/>
            <a:ext cx="521208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63640" y="3566160"/>
            <a:ext cx="73152" cy="1691640"/>
          </a:xfrm>
          <a:prstGeom prst="rect">
            <a:avLst/>
          </a:prstGeom>
          <a:solidFill>
            <a:srgbClr val="4C91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19672" y="3730752"/>
            <a:ext cx="4709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Avec les partenaires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9672" y="4187952"/>
            <a:ext cx="4700016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Commune • PMI • structures petite enfance • associations • dispositifs de soutien à la parentalité.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246120" y="5623560"/>
            <a:ext cx="5669280" cy="457200"/>
          </a:xfrm>
          <a:prstGeom prst="roundRect">
            <a:avLst/>
          </a:prstGeom>
          <a:solidFill>
            <a:srgbClr val="F0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319272" y="5660136"/>
            <a:ext cx="552297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>
                <a:solidFill>
                  <a:srgbClr val="183756"/>
                </a:solidFill>
                <a:latin typeface="Aptos"/>
              </a:rPr>
              <a:t>À penser en équipe et à inscrire dans le projet d’école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6446520"/>
            <a:ext cx="53035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76F76"/>
                </a:solidFill>
                <a:latin typeface="Aptos"/>
              </a:rPr>
              <a:t>Mission maternelle 27 • Septembre 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0" y="6446520"/>
            <a:ext cx="457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76F76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83756"/>
                </a:solidFill>
                <a:latin typeface="Aptos"/>
              </a:rPr>
              <a:t>Pour aller plus loin : ressources officielles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15568"/>
            <a:ext cx="960120" cy="64008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2120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63040"/>
            <a:ext cx="73152" cy="1737360"/>
          </a:xfrm>
          <a:prstGeom prst="rect">
            <a:avLst/>
          </a:prstGeom>
          <a:solidFill>
            <a:srgbClr val="3984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627632"/>
            <a:ext cx="4709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Parents d’élèves – Éduscol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2084832"/>
            <a:ext cx="4700016" cy="9601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Charte parents–École 2026 et ressources sur les droits, le dialogue et la participation.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788920"/>
            <a:ext cx="18288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3984AB"/>
                </a:solidFill>
                <a:latin typeface="Aptos"/>
                <a:hlinkClick r:id="rId2"/>
              </a:rPr>
              <a:t>Ouvrir la ressource 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463040"/>
            <a:ext cx="52120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463040"/>
            <a:ext cx="73152" cy="1737360"/>
          </a:xfrm>
          <a:prstGeom prst="rect">
            <a:avLst/>
          </a:prstGeom>
          <a:solidFill>
            <a:srgbClr val="36A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9672" y="1627632"/>
            <a:ext cx="4709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Programme de l’école maternelle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672" y="2084832"/>
            <a:ext cx="4700016" cy="9601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BO n°19 du 7 mai 2026 – programme applicable à la rentrée 2026-2027.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788920"/>
            <a:ext cx="18288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36A09A"/>
                </a:solidFill>
                <a:latin typeface="Aptos"/>
                <a:hlinkClick r:id="rId3"/>
              </a:rPr>
              <a:t>Ouvrir la ressource 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611880"/>
            <a:ext cx="52120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1520" y="3611880"/>
            <a:ext cx="73152" cy="1737360"/>
          </a:xfrm>
          <a:prstGeom prst="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87552" y="3776472"/>
            <a:ext cx="4709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Coopération parents–École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7552" y="4233672"/>
            <a:ext cx="4700016" cy="9601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Circulaire n°2013-142 du 15 octobre 2013 – trois leviers d’action.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7552" y="4937760"/>
            <a:ext cx="18288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C844A"/>
                </a:solidFill>
                <a:latin typeface="Aptos"/>
                <a:hlinkClick r:id="rId4"/>
              </a:rPr>
              <a:t>Ouvrir la ressource 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3611880"/>
            <a:ext cx="52120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263640" y="3611880"/>
            <a:ext cx="73152" cy="1737360"/>
          </a:xfrm>
          <a:prstGeom prst="rect">
            <a:avLst/>
          </a:prstGeom>
          <a:solidFill>
            <a:srgbClr val="4C91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19672" y="3776472"/>
            <a:ext cx="4709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83756"/>
                </a:solidFill>
                <a:latin typeface="Aptos"/>
              </a:rPr>
              <a:t>Code de l’éducation – L111-4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9672" y="4233672"/>
            <a:ext cx="4700016" cy="9601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30373D"/>
                </a:solidFill>
                <a:latin typeface="Aptos"/>
              </a:rPr>
              <a:t>Place des parents dans la communauté éducative.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9672" y="4937760"/>
            <a:ext cx="18288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4C916B"/>
                </a:solidFill>
                <a:latin typeface="Aptos"/>
                <a:hlinkClick r:id="rId5"/>
              </a:rPr>
              <a:t>Ouvrir la ressource 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6446520"/>
            <a:ext cx="53035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76F76"/>
                </a:solidFill>
                <a:latin typeface="Aptos"/>
              </a:rPr>
              <a:t>Mission maternelle 27 • Septembre 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64240" y="6446520"/>
            <a:ext cx="457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76F76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607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ptos"/>
              </a:rPr>
              <a:t>À retenir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965960"/>
            <a:ext cx="96926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5EFF3"/>
                </a:solidFill>
                <a:latin typeface="Aptos"/>
              </a:rPr>
              <a:t>La relation École–familles ne se décrète pas :
elle se construit, se rend visible et s’entretient.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28800" y="3794760"/>
            <a:ext cx="2468880" cy="457200"/>
          </a:xfrm>
          <a:prstGeom prst="roundRect">
            <a:avLst/>
          </a:prstGeom>
          <a:solidFill>
            <a:srgbClr val="36A0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901952" y="3831336"/>
            <a:ext cx="232257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Aptos"/>
              </a:rPr>
              <a:t>CONFIANCE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46320" y="3794760"/>
            <a:ext cx="2468880" cy="457200"/>
          </a:xfrm>
          <a:prstGeom prst="roundRect">
            <a:avLst/>
          </a:prstGeom>
          <a:solidFill>
            <a:srgbClr val="EC8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919472" y="3831336"/>
            <a:ext cx="232257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Aptos"/>
              </a:rPr>
              <a:t>DIALOGUE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3794760"/>
            <a:ext cx="2468880" cy="457200"/>
          </a:xfrm>
          <a:prstGeom prst="roundRect">
            <a:avLst/>
          </a:prstGeom>
          <a:solidFill>
            <a:srgbClr val="3984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936992" y="3831336"/>
            <a:ext cx="232257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Aptos"/>
              </a:rPr>
              <a:t>COÉDUCATION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4892040"/>
            <a:ext cx="8503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0">
                <a:solidFill>
                  <a:srgbClr val="FFFFFF"/>
                </a:solidFill>
                <a:latin typeface="Aptos"/>
              </a:rPr>
              <a:t>Un même cap : la réussite, l’épanouissement et la sécurité affective de chaque enfant.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6172200"/>
            <a:ext cx="106070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BEDCE6"/>
                </a:solidFill>
                <a:latin typeface="Aptos"/>
              </a:rPr>
              <a:t>Mission maternelle 27 • Document actualisé en septembre 2026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14C905B-F6EB-2389-4CF1-6C363B5A5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0175" y="5029200"/>
            <a:ext cx="1753328" cy="16086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1238</Words>
  <Application>Microsoft Office PowerPoint</Application>
  <PresentationFormat>Grand écran</PresentationFormat>
  <Paragraphs>206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Aptos</vt:lpstr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Jadart Corinne</dc:creator>
  <cp:keywords/>
  <dc:description>generated using python-pptx</dc:description>
  <cp:lastModifiedBy>Jadart Corinne</cp:lastModifiedBy>
  <cp:revision>2</cp:revision>
  <dcterms:created xsi:type="dcterms:W3CDTF">2013-01-27T09:14:16Z</dcterms:created>
  <dcterms:modified xsi:type="dcterms:W3CDTF">2026-09-24T13:00:15Z</dcterms:modified>
  <cp:category/>
</cp:coreProperties>
</file>