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AA90-62F6-47B6-B2B9-81EE5871D7F7}" type="datetimeFigureOut">
              <a:rPr lang="fr-FR" smtClean="0"/>
              <a:pPr/>
              <a:t>17/09/2019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86B1-819B-4657-980C-49E893ECA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532440" cy="158417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Produire </a:t>
            </a:r>
            <a:r>
              <a:rPr lang="fr-FR" b="1" u="sng" dirty="0">
                <a:solidFill>
                  <a:srgbClr val="0070C0"/>
                </a:solidFill>
                <a:latin typeface="Comic Sans MS" pitchFamily="66" charset="0"/>
              </a:rPr>
              <a:t>un récit à partir d’une </a:t>
            </a: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illustration (avec contraintes)</a:t>
            </a:r>
            <a:endParaRPr lang="fr-FR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5088" y="2996952"/>
            <a:ext cx="8208912" cy="158417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Les mystères de HARRIS BURDICK </a:t>
            </a:r>
            <a:endParaRPr lang="fr-FR" b="1" dirty="0" smtClean="0"/>
          </a:p>
          <a:p>
            <a:r>
              <a:rPr lang="fr-FR" b="1" dirty="0" smtClean="0"/>
              <a:t>Chris </a:t>
            </a:r>
            <a:r>
              <a:rPr lang="fr-FR" b="1" dirty="0"/>
              <a:t>Van ALLSBURG </a:t>
            </a:r>
          </a:p>
          <a:p>
            <a:r>
              <a:rPr lang="fr-FR" b="1" dirty="0"/>
              <a:t>Ecole des loisirs 1985 	</a:t>
            </a:r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14097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Prolongement possible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u="sng" dirty="0" smtClean="0">
                <a:solidFill>
                  <a:srgbClr val="0070C0"/>
                </a:solidFill>
                <a:latin typeface="Comic Sans MS" pitchFamily="66" charset="0"/>
              </a:rPr>
              <a:t>Arts visuels: 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70C0"/>
                </a:solidFill>
                <a:latin typeface="Comic Sans MS" pitchFamily="66" charset="0"/>
              </a:rPr>
              <a:t>Travail sur la photographie 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Un élément doit attirer l’attention, susciter l’imaginaire (le suspens, la peur, le rêve, l’envie de voyager…).</a:t>
            </a:r>
          </a:p>
          <a:p>
            <a:pPr algn="ctr">
              <a:buFont typeface="Arial" charset="0"/>
              <a:buChar char="•"/>
            </a:pPr>
            <a:endParaRPr lang="fr-FR" sz="2000" dirty="0" smtClean="0"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Proposer un titre et une phrase.</a:t>
            </a:r>
          </a:p>
          <a:p>
            <a:pPr algn="ctr">
              <a:buFont typeface="Arial" charset="0"/>
              <a:buChar char="•"/>
            </a:pPr>
            <a:endParaRPr lang="fr-FR" sz="2000" dirty="0" smtClean="0"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Proposer sa création à un camarade ou à un groupe</a:t>
            </a:r>
          </a:p>
          <a:p>
            <a:pPr algn="ctr">
              <a:buFont typeface="Arial" charset="0"/>
              <a:buChar char="•"/>
            </a:pP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3168352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u="sng" dirty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fr-FR" sz="2000" u="sng" dirty="0" smtClean="0">
                <a:solidFill>
                  <a:srgbClr val="0070C0"/>
                </a:solidFill>
                <a:latin typeface="Comic Sans MS" pitchFamily="66" charset="0"/>
              </a:rPr>
              <a:t>ecture de l’introduction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5796136" cy="56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39552" y="5657671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Page de gauche : 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un titre et une phrase </a:t>
            </a:r>
          </a:p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Page de droite : 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des illustrations en noir et blanc. </a:t>
            </a:r>
          </a:p>
          <a:p>
            <a:pPr>
              <a:buNone/>
            </a:pPr>
            <a:endParaRPr lang="fr-FR" b="1" dirty="0" smtClean="0"/>
          </a:p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819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977" y="260648"/>
            <a:ext cx="242242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548680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« </a:t>
            </a:r>
            <a:r>
              <a:rPr lang="fr-FR" b="1" u="sng" dirty="0"/>
              <a:t>Sous la moquette » </a:t>
            </a:r>
            <a:endParaRPr lang="fr-FR" b="1" u="sng" dirty="0" smtClean="0"/>
          </a:p>
          <a:p>
            <a:endParaRPr lang="fr-FR" b="1" dirty="0"/>
          </a:p>
          <a:p>
            <a:r>
              <a:rPr lang="fr-FR" b="1" dirty="0" smtClean="0"/>
              <a:t>« </a:t>
            </a:r>
            <a:r>
              <a:rPr lang="fr-FR" b="1" dirty="0"/>
              <a:t>Deux semaines passèrent et cela recommença. » 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25085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79512" y="400506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« Archie Smith, le prodige </a:t>
            </a:r>
            <a:r>
              <a:rPr lang="fr-FR" b="1" u="sng" dirty="0" smtClean="0"/>
              <a:t>»</a:t>
            </a:r>
            <a:endParaRPr lang="fr-FR" b="1" u="sng" dirty="0"/>
          </a:p>
          <a:p>
            <a:endParaRPr lang="fr-FR" b="1" dirty="0"/>
          </a:p>
          <a:p>
            <a:r>
              <a:rPr lang="fr-FR" b="1" dirty="0" smtClean="0"/>
              <a:t>« </a:t>
            </a:r>
            <a:r>
              <a:rPr lang="fr-FR" b="1" dirty="0"/>
              <a:t>Une petite voix demanda : « Est-ce que c’est lui ? » </a:t>
            </a:r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0070C0"/>
                </a:solidFill>
                <a:latin typeface="Comic Sans MS" pitchFamily="66" charset="0"/>
              </a:rPr>
              <a:t>Consignes d’écriture possibles…</a:t>
            </a:r>
            <a:endParaRPr lang="fr-FR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32448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Ecrire l’instant présent, au moment même de l’image</a:t>
            </a:r>
          </a:p>
          <a:p>
            <a:pPr>
              <a:buFont typeface="Arial" charset="0"/>
              <a:buChar char="•"/>
            </a:pPr>
            <a:endParaRPr lang="fr-FR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Ecrire ce qu’il s’est passé avant cette image</a:t>
            </a:r>
          </a:p>
          <a:p>
            <a:pPr>
              <a:buFont typeface="Arial" charset="0"/>
              <a:buChar char="•"/>
            </a:pPr>
            <a:endParaRPr lang="fr-FR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Ecrire ce qu’il va se passer</a:t>
            </a:r>
          </a:p>
          <a:p>
            <a:pPr>
              <a:buNone/>
            </a:pPr>
            <a:endParaRPr lang="fr-FR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Changer de </a:t>
            </a:r>
            <a:r>
              <a:rPr lang="fr-FR" dirty="0">
                <a:latin typeface="Comic Sans MS" pitchFamily="66" charset="0"/>
              </a:rPr>
              <a:t>point de vue </a:t>
            </a:r>
            <a:r>
              <a:rPr lang="fr-FR" dirty="0" smtClean="0">
                <a:latin typeface="Comic Sans MS" pitchFamily="66" charset="0"/>
              </a:rPr>
              <a:t>(personnages, lieu, objet…)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…</a:t>
            </a:r>
            <a:endParaRPr lang="fr-FR" dirty="0"/>
          </a:p>
          <a:p>
            <a:pPr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264696"/>
          </a:xfrm>
        </p:spPr>
        <p:txBody>
          <a:bodyPr>
            <a:normAutofit fontScale="85000" lnSpcReduction="20000"/>
          </a:bodyPr>
          <a:lstStyle/>
          <a:p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Etude de la langue :</a:t>
            </a:r>
          </a:p>
          <a:p>
            <a:pPr>
              <a:buNone/>
            </a:pPr>
            <a:endParaRPr lang="fr-FR" u="sng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Les champs lexicaux (peur, voyage, rêve…)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Les connecteurs logiques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Les adjectifs qualificatifs épithètes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Les accords au sein du GN, S/V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mic Sans MS" pitchFamily="66" charset="0"/>
              </a:rPr>
              <a:t>Les mots pour décrire un paysage…</a:t>
            </a:r>
          </a:p>
          <a:p>
            <a:pPr>
              <a:buFont typeface="Arial" charset="0"/>
              <a:buChar char="•"/>
            </a:pPr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Différenciation:</a:t>
            </a:r>
          </a:p>
          <a:p>
            <a:pPr>
              <a:buNone/>
            </a:pPr>
            <a:endParaRPr lang="fr-FR" b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Proposer un début à l’histoire /une fin</a:t>
            </a:r>
          </a:p>
          <a:p>
            <a:r>
              <a:rPr lang="fr-FR" dirty="0" smtClean="0">
                <a:latin typeface="Comic Sans MS" pitchFamily="66" charset="0"/>
              </a:rPr>
              <a:t>Proposer des mots, expressions à utiliser</a:t>
            </a:r>
          </a:p>
          <a:p>
            <a:r>
              <a:rPr lang="fr-FR" dirty="0" smtClean="0">
                <a:latin typeface="Comic Sans MS" pitchFamily="66" charset="0"/>
              </a:rPr>
              <a:t>Proposer une description du personnage</a:t>
            </a:r>
          </a:p>
          <a:p>
            <a:r>
              <a:rPr lang="fr-FR" dirty="0" smtClean="0">
                <a:latin typeface="Comic Sans MS" pitchFamily="66" charset="0"/>
              </a:rPr>
              <a:t>Créer une grille d’écriture…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54868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« Un </a:t>
            </a:r>
            <a:r>
              <a:rPr lang="fr-FR" b="1" u="sng" dirty="0"/>
              <a:t>jour étrange de juillet » </a:t>
            </a:r>
          </a:p>
          <a:p>
            <a:endParaRPr lang="fr-FR" b="1" dirty="0" smtClean="0"/>
          </a:p>
          <a:p>
            <a:r>
              <a:rPr lang="fr-FR" b="1" dirty="0" smtClean="0"/>
              <a:t>« </a:t>
            </a:r>
            <a:r>
              <a:rPr lang="fr-FR" b="1" dirty="0"/>
              <a:t>Il le lança de toutes ses forces, mais le troisième caillou revint en ricochant. » 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4005064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« Autre lieu, autre temps » </a:t>
            </a:r>
          </a:p>
          <a:p>
            <a:endParaRPr lang="fr-FR" dirty="0" smtClean="0"/>
          </a:p>
          <a:p>
            <a:r>
              <a:rPr lang="fr-FR" b="1" dirty="0" smtClean="0"/>
              <a:t>« </a:t>
            </a:r>
            <a:r>
              <a:rPr lang="fr-FR" b="1" dirty="0"/>
              <a:t>S’il y avait une réponse, c’est là qu’il la trouverait. » 	</a:t>
            </a:r>
          </a:p>
          <a:p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209" y="260350"/>
            <a:ext cx="229995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236100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54868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« Des invités inattendus » </a:t>
            </a:r>
          </a:p>
          <a:p>
            <a:endParaRPr lang="fr-FR" dirty="0" smtClean="0"/>
          </a:p>
          <a:p>
            <a:r>
              <a:rPr lang="fr-FR" b="1" dirty="0" smtClean="0"/>
              <a:t>« </a:t>
            </a:r>
            <a:r>
              <a:rPr lang="fr-FR" b="1" dirty="0"/>
              <a:t>Son </a:t>
            </a:r>
            <a:r>
              <a:rPr lang="fr-FR" b="1" dirty="0" smtClean="0"/>
              <a:t>cœur </a:t>
            </a:r>
            <a:r>
              <a:rPr lang="fr-FR" b="1" dirty="0"/>
              <a:t>battait très fort. Il était certain d’avoir vu le bouton de la porte tourner ». </a:t>
            </a:r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4005064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« La maison de la rue des Erables ». </a:t>
            </a:r>
          </a:p>
          <a:p>
            <a:endParaRPr lang="fr-FR" dirty="0"/>
          </a:p>
          <a:p>
            <a:r>
              <a:rPr lang="fr-FR" b="1" dirty="0" smtClean="0"/>
              <a:t>« </a:t>
            </a:r>
            <a:r>
              <a:rPr lang="fr-FR" b="1" dirty="0"/>
              <a:t>Ce fut un beau décollage ». 		</a:t>
            </a:r>
          </a:p>
          <a:p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838" y="310008"/>
            <a:ext cx="2298700" cy="28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2376264" cy="289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54868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« La bibliothèque de M</a:t>
            </a:r>
            <a:r>
              <a:rPr lang="fr-FR" b="1" u="sng" dirty="0"/>
              <a:t>. </a:t>
            </a:r>
            <a:r>
              <a:rPr lang="fr-FR" b="1" u="sng" dirty="0" smtClean="0"/>
              <a:t>Linden »</a:t>
            </a:r>
            <a:endParaRPr lang="fr-FR" b="1" u="sng" dirty="0"/>
          </a:p>
          <a:p>
            <a:endParaRPr lang="fr-FR" dirty="0" smtClean="0"/>
          </a:p>
          <a:p>
            <a:r>
              <a:rPr lang="fr-FR" b="1" dirty="0" smtClean="0"/>
              <a:t>« Il </a:t>
            </a:r>
            <a:r>
              <a:rPr lang="fr-FR" b="1" dirty="0"/>
              <a:t>l'avait prévenue pour le livre. Maintenant c'était trop </a:t>
            </a:r>
            <a:r>
              <a:rPr lang="fr-FR" b="1" dirty="0" smtClean="0"/>
              <a:t>tard ». </a:t>
            </a:r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4005064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« Capitaine Tory »</a:t>
            </a:r>
          </a:p>
          <a:p>
            <a:pPr algn="ctr"/>
            <a:endParaRPr lang="fr-FR" b="1" u="sng" dirty="0"/>
          </a:p>
          <a:p>
            <a:r>
              <a:rPr lang="fr-FR" b="1" dirty="0" smtClean="0"/>
              <a:t>« Il </a:t>
            </a:r>
            <a:r>
              <a:rPr lang="fr-FR" b="1" dirty="0"/>
              <a:t>balança sa lanterne trois fois et la goélette apparut </a:t>
            </a:r>
            <a:r>
              <a:rPr lang="fr-FR" b="1" dirty="0" smtClean="0"/>
              <a:t>lentement . » </a:t>
            </a:r>
            <a:r>
              <a:rPr lang="fr-FR" b="1" dirty="0"/>
              <a:t>		</a:t>
            </a:r>
          </a:p>
          <a:p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251" y="309563"/>
            <a:ext cx="228787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3356992"/>
            <a:ext cx="232502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54868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« La chambre du second »</a:t>
            </a:r>
            <a:endParaRPr lang="fr-FR" b="1" u="sng" dirty="0"/>
          </a:p>
          <a:p>
            <a:endParaRPr lang="fr-FR" b="1" dirty="0" smtClean="0"/>
          </a:p>
          <a:p>
            <a:r>
              <a:rPr lang="fr-FR" b="1" dirty="0" smtClean="0"/>
              <a:t>« Tout </a:t>
            </a:r>
            <a:r>
              <a:rPr lang="fr-FR" b="1" dirty="0"/>
              <a:t>a commencé quand quelqu'un a laissé la porte ouverte</a:t>
            </a:r>
            <a:r>
              <a:rPr lang="fr-FR" b="1" dirty="0" smtClean="0"/>
              <a:t>.»</a:t>
            </a:r>
            <a:endParaRPr lang="fr-FR" b="1" dirty="0"/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4005064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« Oscar et Alphonse »</a:t>
            </a:r>
            <a:endParaRPr lang="fr-FR" b="1" u="sng" dirty="0"/>
          </a:p>
          <a:p>
            <a:endParaRPr lang="fr-FR" b="1" dirty="0" smtClean="0"/>
          </a:p>
          <a:p>
            <a:r>
              <a:rPr lang="fr-FR" b="1" dirty="0" smtClean="0"/>
              <a:t>« Elle </a:t>
            </a:r>
            <a:r>
              <a:rPr lang="fr-FR" b="1" dirty="0"/>
              <a:t>savait qu’il était temps de les renvoyer. Les chenilles se tortillaient doucement dans sa main, en lui disant « au revoir ». 		</a:t>
            </a:r>
          </a:p>
          <a:p>
            <a:r>
              <a:rPr lang="fr-FR" dirty="0"/>
              <a:t>	</a:t>
            </a:r>
          </a:p>
          <a:p>
            <a:r>
              <a:rPr lang="fr-FR" b="1" dirty="0"/>
              <a:t>	</a:t>
            </a:r>
          </a:p>
          <a:p>
            <a:endParaRPr lang="fr-F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393700"/>
            <a:ext cx="2219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22239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298</Words>
  <Application>Microsoft Office PowerPoint</Application>
  <PresentationFormat>Affichage à l'écran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Thème Office</vt:lpstr>
      <vt:lpstr>Produire un récit à partir d’une illustration (avec contraintes)</vt:lpstr>
      <vt:lpstr>Présentation PowerPoint</vt:lpstr>
      <vt:lpstr>Présentation PowerPoint</vt:lpstr>
      <vt:lpstr>Consignes d’écriture possibles…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Prolongement possible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Produire un récit à partir d’une illustration et d’un titre</dc:title>
  <dc:creator>Laetitia</dc:creator>
  <cp:lastModifiedBy>Hewlett-Packard Company</cp:lastModifiedBy>
  <cp:revision>8</cp:revision>
  <dcterms:created xsi:type="dcterms:W3CDTF">2019-06-05T07:55:58Z</dcterms:created>
  <dcterms:modified xsi:type="dcterms:W3CDTF">2019-09-17T10:10:42Z</dcterms:modified>
</cp:coreProperties>
</file>