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CBEB200-3FE5-4F17-A923-28A08C55CC3B}" type="datetimeFigureOut">
              <a:rPr lang="fr-FR" smtClean="0"/>
              <a:pPr/>
              <a:t>25/03/2011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F8B762-95CA-4FB0-B9DD-BA10A50D2B7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CBEB200-3FE5-4F17-A923-28A08C55CC3B}" type="datetimeFigureOut">
              <a:rPr lang="fr-FR" smtClean="0"/>
              <a:pPr/>
              <a:t>25/03/2011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F8B762-95CA-4FB0-B9DD-BA10A50D2B7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CBEB200-3FE5-4F17-A923-28A08C55CC3B}" type="datetimeFigureOut">
              <a:rPr lang="fr-FR" smtClean="0"/>
              <a:pPr/>
              <a:t>25/03/2011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F8B762-95CA-4FB0-B9DD-BA10A50D2B7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CBEB200-3FE5-4F17-A923-28A08C55CC3B}" type="datetimeFigureOut">
              <a:rPr lang="fr-FR" smtClean="0"/>
              <a:pPr/>
              <a:t>25/03/2011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F8B762-95CA-4FB0-B9DD-BA10A50D2B7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CBEB200-3FE5-4F17-A923-28A08C55CC3B}" type="datetimeFigureOut">
              <a:rPr lang="fr-FR" smtClean="0"/>
              <a:pPr/>
              <a:t>25/03/2011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F8B762-95CA-4FB0-B9DD-BA10A50D2B7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CBEB200-3FE5-4F17-A923-28A08C55CC3B}" type="datetimeFigureOut">
              <a:rPr lang="fr-FR" smtClean="0"/>
              <a:pPr/>
              <a:t>25/03/2011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F8B762-95CA-4FB0-B9DD-BA10A50D2B7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CBEB200-3FE5-4F17-A923-28A08C55CC3B}" type="datetimeFigureOut">
              <a:rPr lang="fr-FR" smtClean="0"/>
              <a:pPr/>
              <a:t>25/03/2011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FF8B762-95CA-4FB0-B9DD-BA10A50D2B7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CBEB200-3FE5-4F17-A923-28A08C55CC3B}" type="datetimeFigureOut">
              <a:rPr lang="fr-FR" smtClean="0"/>
              <a:pPr/>
              <a:t>25/03/2011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FF8B762-95CA-4FB0-B9DD-BA10A50D2B7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CBEB200-3FE5-4F17-A923-28A08C55CC3B}" type="datetimeFigureOut">
              <a:rPr lang="fr-FR" smtClean="0"/>
              <a:pPr/>
              <a:t>25/03/2011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FF8B762-95CA-4FB0-B9DD-BA10A50D2B7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CBEB200-3FE5-4F17-A923-28A08C55CC3B}" type="datetimeFigureOut">
              <a:rPr lang="fr-FR" smtClean="0"/>
              <a:pPr/>
              <a:t>25/03/2011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F8B762-95CA-4FB0-B9DD-BA10A50D2B7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CBEB200-3FE5-4F17-A923-28A08C55CC3B}" type="datetimeFigureOut">
              <a:rPr lang="fr-FR" smtClean="0"/>
              <a:pPr/>
              <a:t>25/03/2011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F8B762-95CA-4FB0-B9DD-BA10A50D2B7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EB200-3FE5-4F17-A923-28A08C55CC3B}" type="datetimeFigureOut">
              <a:rPr lang="fr-FR" smtClean="0"/>
              <a:pPr/>
              <a:t>25/03/2011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F8B762-95CA-4FB0-B9DD-BA10A50D2B7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progression%20et%20choix%20de%20livre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42918"/>
            <a:ext cx="7772400" cy="4000528"/>
          </a:xfrm>
        </p:spPr>
        <p:txBody>
          <a:bodyPr>
            <a:normAutofit/>
          </a:bodyPr>
          <a:lstStyle/>
          <a:p>
            <a:r>
              <a:rPr lang="fr-FR" sz="3600" b="1" cap="small" dirty="0">
                <a:solidFill>
                  <a:srgbClr val="FF0000"/>
                </a:solidFill>
              </a:rPr>
              <a:t>mettre des albums en réseau, </a:t>
            </a:r>
            <a:r>
              <a:rPr lang="fr-FR" sz="3600" b="1" cap="small" dirty="0" smtClean="0">
                <a:solidFill>
                  <a:srgbClr val="FF0000"/>
                </a:solidFill>
              </a:rPr>
              <a:t/>
            </a:r>
            <a:br>
              <a:rPr lang="fr-FR" sz="3600" b="1" cap="small" dirty="0" smtClean="0">
                <a:solidFill>
                  <a:srgbClr val="FF0000"/>
                </a:solidFill>
              </a:rPr>
            </a:br>
            <a:r>
              <a:rPr lang="fr-FR" sz="3600" b="1" cap="small" dirty="0" smtClean="0">
                <a:solidFill>
                  <a:srgbClr val="FF0000"/>
                </a:solidFill>
              </a:rPr>
              <a:t>raconter </a:t>
            </a:r>
            <a:r>
              <a:rPr lang="fr-FR" sz="3600" b="1" cap="small" dirty="0">
                <a:solidFill>
                  <a:srgbClr val="FF0000"/>
                </a:solidFill>
              </a:rPr>
              <a:t>et dicter des récits, </a:t>
            </a:r>
            <a:r>
              <a:rPr lang="fr-FR" sz="3600" dirty="0" smtClean="0"/>
              <a:t/>
            </a:r>
            <a:br>
              <a:rPr lang="fr-FR" sz="3600" dirty="0" smtClean="0"/>
            </a:br>
            <a:r>
              <a:rPr lang="fr-FR" sz="3600" b="1" cap="small" dirty="0"/>
              <a:t>des projets et des activités pour échanger, comprendre et découvrir le monde de l’écrit</a:t>
            </a:r>
            <a:endParaRPr lang="fr-FR" sz="3600" dirty="0"/>
          </a:p>
        </p:txBody>
      </p:sp>
      <p:sp>
        <p:nvSpPr>
          <p:cNvPr id="3" name="Sous-titre 2"/>
          <p:cNvSpPr>
            <a:spLocks noGrp="1"/>
          </p:cNvSpPr>
          <p:nvPr>
            <p:ph type="subTitle" idx="1"/>
          </p:nvPr>
        </p:nvSpPr>
        <p:spPr>
          <a:xfrm>
            <a:off x="1371600" y="4786322"/>
            <a:ext cx="6400800" cy="852478"/>
          </a:xfrm>
        </p:spPr>
        <p:txBody>
          <a:bodyPr>
            <a:normAutofit fontScale="85000" lnSpcReduction="20000"/>
          </a:bodyPr>
          <a:lstStyle/>
          <a:p>
            <a:r>
              <a:rPr lang="fr-FR" dirty="0" smtClean="0">
                <a:solidFill>
                  <a:srgbClr val="00B050"/>
                </a:solidFill>
              </a:rPr>
              <a:t>François LEBLANC</a:t>
            </a:r>
          </a:p>
          <a:p>
            <a:r>
              <a:rPr lang="fr-FR" dirty="0" smtClean="0">
                <a:solidFill>
                  <a:srgbClr val="00B050"/>
                </a:solidFill>
              </a:rPr>
              <a:t>IEN MATERNELLE</a:t>
            </a:r>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000" b="1" i="1" dirty="0" smtClean="0"/>
              <a:t>2. Des réseaux pour faire identifier des singularités </a:t>
            </a:r>
            <a:br>
              <a:rPr lang="fr-FR" sz="2000" b="1" i="1" dirty="0" smtClean="0"/>
            </a:br>
            <a:endParaRPr lang="fr-FR" sz="2000" dirty="0"/>
          </a:p>
        </p:txBody>
      </p:sp>
      <p:sp>
        <p:nvSpPr>
          <p:cNvPr id="3" name="Espace réservé du contenu 2"/>
          <p:cNvSpPr>
            <a:spLocks noGrp="1"/>
          </p:cNvSpPr>
          <p:nvPr>
            <p:ph idx="1"/>
          </p:nvPr>
        </p:nvSpPr>
        <p:spPr/>
        <p:txBody>
          <a:bodyPr>
            <a:normAutofit fontScale="47500" lnSpcReduction="20000"/>
          </a:bodyPr>
          <a:lstStyle/>
          <a:p>
            <a:pPr>
              <a:buNone/>
            </a:pPr>
            <a:endParaRPr lang="fr-FR" sz="4200" b="1" i="1" dirty="0" smtClean="0"/>
          </a:p>
          <a:p>
            <a:r>
              <a:rPr lang="fr-FR" b="1" i="1" dirty="0" smtClean="0"/>
              <a:t>Singularité d'une reformulation</a:t>
            </a:r>
            <a:r>
              <a:rPr lang="fr-FR" i="1" dirty="0" smtClean="0"/>
              <a:t> (réseaux hypertextuels) qui conduit à regrouper dans le réseau le texte et son intertexte (citations explicites ou allusions, adaptations, réécritures, plagiats, parodies, détournements..). Il s'agit de mieux saisir les clins d'œil adressés au texte source (Le petit chaperon rouge, Les trois petits cochons, Le vilain petit canard…).</a:t>
            </a:r>
            <a:endParaRPr lang="fr-FR" dirty="0" smtClean="0"/>
          </a:p>
          <a:p>
            <a:pPr lvl="0"/>
            <a:r>
              <a:rPr lang="fr-FR" i="1" dirty="0" smtClean="0"/>
              <a:t>Les variations sur une même histoire </a:t>
            </a:r>
            <a:endParaRPr lang="fr-FR" dirty="0" smtClean="0"/>
          </a:p>
          <a:p>
            <a:pPr lvl="0"/>
            <a:r>
              <a:rPr lang="fr-FR" i="1" dirty="0" smtClean="0"/>
              <a:t>La structure de l’album comme la structure réitérative dans les albums en randonnée</a:t>
            </a:r>
            <a:endParaRPr lang="fr-FR" dirty="0" smtClean="0"/>
          </a:p>
          <a:p>
            <a:pPr>
              <a:buNone/>
            </a:pPr>
            <a:r>
              <a:rPr lang="fr-FR" b="1" i="1" dirty="0" smtClean="0"/>
              <a:t> </a:t>
            </a:r>
            <a:endParaRPr lang="fr-FR" dirty="0" smtClean="0"/>
          </a:p>
          <a:p>
            <a:r>
              <a:rPr lang="fr-FR" b="1" i="1" dirty="0" smtClean="0"/>
              <a:t>Singularité d'un procédé d'écriture </a:t>
            </a:r>
            <a:r>
              <a:rPr lang="fr-FR" i="1" dirty="0" smtClean="0"/>
              <a:t>: permet d'aborder avec de jeunes enfants la notion de point de vue, la figure du silence, la place et le rôle du narrateur, le désordre chronologique, le schéma narratif en alternance, la structure répétitive…</a:t>
            </a:r>
            <a:endParaRPr lang="fr-FR" dirty="0" smtClean="0"/>
          </a:p>
          <a:p>
            <a:pPr>
              <a:buNone/>
            </a:pPr>
            <a:r>
              <a:rPr lang="fr-FR" i="1" dirty="0" smtClean="0"/>
              <a:t> </a:t>
            </a:r>
            <a:endParaRPr lang="fr-FR" dirty="0" smtClean="0"/>
          </a:p>
          <a:p>
            <a:r>
              <a:rPr lang="fr-FR" b="1" i="1" dirty="0" smtClean="0"/>
              <a:t>Singularité d'un auteur</a:t>
            </a:r>
            <a:r>
              <a:rPr lang="fr-FR" i="1" dirty="0" smtClean="0"/>
              <a:t> pour peu que cet auteur ait un univers propre, permettant de regrouper dans sa production, les œuvres qui s'éclairent mutuellement (Boujon, Solotareff, Corentin, Browne, Ponti… et bien d'autres) </a:t>
            </a:r>
          </a:p>
          <a:p>
            <a:endParaRPr lang="fr-FR" dirty="0" smtClean="0"/>
          </a:p>
          <a:p>
            <a:r>
              <a:rPr lang="fr-FR" i="1" dirty="0" smtClean="0"/>
              <a:t>La connaissance de l'œuvre d'un auteur permet d'affiner la compréhension, l'interprétation de chacune de ses productions. </a:t>
            </a:r>
            <a:endParaRPr lang="fr-FR" dirty="0" smtClean="0"/>
          </a:p>
          <a:p>
            <a:pPr>
              <a:buNone/>
            </a:pPr>
            <a:r>
              <a:rPr lang="fr-FR" dirty="0" smtClean="0"/>
              <a:t> </a:t>
            </a:r>
          </a:p>
          <a:p>
            <a:pPr>
              <a:buNone/>
            </a:pPr>
            <a:endParaRPr lang="fr-FR" b="1" i="1" dirty="0" smtClean="0"/>
          </a:p>
          <a:p>
            <a:pPr>
              <a:buNone/>
            </a:pP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11222"/>
          </a:xfrm>
        </p:spPr>
        <p:txBody>
          <a:bodyPr>
            <a:normAutofit fontScale="90000"/>
          </a:bodyPr>
          <a:lstStyle/>
          <a:p>
            <a:r>
              <a:rPr lang="fr-FR" b="1" dirty="0" smtClean="0"/>
              <a:t/>
            </a:r>
            <a:br>
              <a:rPr lang="fr-FR" b="1" dirty="0" smtClean="0"/>
            </a:br>
            <a:r>
              <a:rPr lang="fr-FR" sz="3100" b="1" dirty="0" smtClean="0"/>
              <a:t>COMMENT METTRE EN ŒUVRE LA MISE EN RÉSEAU ? </a:t>
            </a:r>
            <a:r>
              <a:rPr lang="fr-FR" dirty="0" smtClean="0"/>
              <a:t/>
            </a:r>
            <a:br>
              <a:rPr lang="fr-FR" dirty="0" smtClean="0"/>
            </a:br>
            <a:endParaRPr lang="fr-FR" dirty="0"/>
          </a:p>
        </p:txBody>
      </p:sp>
      <p:sp>
        <p:nvSpPr>
          <p:cNvPr id="3" name="Espace réservé du contenu 2"/>
          <p:cNvSpPr>
            <a:spLocks noGrp="1"/>
          </p:cNvSpPr>
          <p:nvPr>
            <p:ph idx="1"/>
          </p:nvPr>
        </p:nvSpPr>
        <p:spPr>
          <a:xfrm>
            <a:off x="457200" y="1285860"/>
            <a:ext cx="8229600" cy="5143536"/>
          </a:xfrm>
        </p:spPr>
        <p:txBody>
          <a:bodyPr>
            <a:normAutofit fontScale="47500" lnSpcReduction="20000"/>
          </a:bodyPr>
          <a:lstStyle/>
          <a:p>
            <a:pPr lvl="0">
              <a:buNone/>
            </a:pPr>
            <a:r>
              <a:rPr lang="fr-FR" b="1" dirty="0" smtClean="0"/>
              <a:t>Faire des lectures fréquentes au grand groupe</a:t>
            </a:r>
            <a:r>
              <a:rPr lang="fr-FR" dirty="0" smtClean="0"/>
              <a:t>. Cela favorise l’élaboration d’un vécu narratif commun à la classe et constitue la base des échanges.</a:t>
            </a:r>
          </a:p>
          <a:p>
            <a:pPr lvl="0"/>
            <a:r>
              <a:rPr lang="fr-FR" dirty="0" smtClean="0"/>
              <a:t>Développer un </a:t>
            </a:r>
            <a:r>
              <a:rPr lang="fr-FR" b="1" dirty="0" smtClean="0"/>
              <a:t>horizon d’attente</a:t>
            </a:r>
            <a:r>
              <a:rPr lang="fr-FR" dirty="0" smtClean="0"/>
              <a:t> en faisant une lecture rapide et ininterrompue. On peut aussi utiliser une présentation préalable des personnages représentés par des marottes (illustrations scannées). Ainsi on ne casse pas le fil de l’histoire.</a:t>
            </a:r>
          </a:p>
          <a:p>
            <a:pPr lvl="0"/>
            <a:endParaRPr lang="fr-FR" dirty="0" smtClean="0"/>
          </a:p>
          <a:p>
            <a:pPr lvl="0">
              <a:buNone/>
            </a:pPr>
            <a:r>
              <a:rPr lang="fr-FR" b="1" dirty="0" smtClean="0"/>
              <a:t>Programmer les lectures sur un temps assez long</a:t>
            </a:r>
            <a:r>
              <a:rPr lang="fr-FR" dirty="0" smtClean="0"/>
              <a:t> (selon Devanne, 6 ou 7 semaines). </a:t>
            </a:r>
          </a:p>
          <a:p>
            <a:r>
              <a:rPr lang="fr-FR" dirty="0" smtClean="0"/>
              <a:t>Cela permet à l’enfant « de stabiliser les états successifs de savoirs, pour ensuite les déstabiliser et les rendre plus complexes, plus interactifs. »</a:t>
            </a:r>
          </a:p>
          <a:p>
            <a:endParaRPr lang="fr-FR" dirty="0" smtClean="0"/>
          </a:p>
          <a:p>
            <a:pPr lvl="0">
              <a:buNone/>
            </a:pPr>
            <a:r>
              <a:rPr lang="fr-FR" b="1" dirty="0" smtClean="0"/>
              <a:t>Suivre simultanément plusieurs fils conducteurs</a:t>
            </a:r>
            <a:r>
              <a:rPr lang="fr-FR" dirty="0" smtClean="0"/>
              <a:t> : </a:t>
            </a:r>
          </a:p>
          <a:p>
            <a:r>
              <a:rPr lang="fr-FR" dirty="0" smtClean="0"/>
              <a:t>Des auteurs aux styles différents, des récits de formes différentes, pour favoriser rapprochements et oppositions.</a:t>
            </a:r>
          </a:p>
          <a:p>
            <a:endParaRPr lang="fr-FR" dirty="0" smtClean="0"/>
          </a:p>
          <a:p>
            <a:pPr lvl="0">
              <a:buNone/>
            </a:pPr>
            <a:r>
              <a:rPr lang="fr-FR" b="1" dirty="0" smtClean="0"/>
              <a:t>Créer des effets de proximité, d'opposition : </a:t>
            </a:r>
          </a:p>
          <a:p>
            <a:pPr lvl="1"/>
            <a:r>
              <a:rPr lang="fr-FR" sz="2900" b="1" dirty="0" smtClean="0"/>
              <a:t>par effet cumulatif</a:t>
            </a:r>
            <a:r>
              <a:rPr lang="fr-FR" sz="2900" dirty="0" smtClean="0"/>
              <a:t> : par exemple connaissance d'un nombre suffisant d'histoires mettant en scène le même personnage. Les réseaux sont constitués par le maître, ou par les élèves s'ils ont déjà découvert plusieurs livres présentant des analogies identifiées par eux.</a:t>
            </a:r>
          </a:p>
          <a:p>
            <a:pPr lvl="1"/>
            <a:endParaRPr lang="fr-FR" sz="2900" dirty="0" smtClean="0"/>
          </a:p>
          <a:p>
            <a:pPr lvl="1"/>
            <a:r>
              <a:rPr lang="fr-FR" sz="2900" b="1" dirty="0" smtClean="0"/>
              <a:t>par effet rétroactif</a:t>
            </a:r>
            <a:r>
              <a:rPr lang="fr-FR" sz="2900" dirty="0" smtClean="0"/>
              <a:t> : les nouvelles lectures éclairant le fonctionnement de lectures plus anciennes et réciproquement. </a:t>
            </a:r>
          </a:p>
          <a:p>
            <a:pPr lvl="1"/>
            <a:endParaRPr lang="fr-FR" sz="2900" dirty="0" smtClean="0"/>
          </a:p>
          <a:p>
            <a:pPr lvl="1"/>
            <a:r>
              <a:rPr lang="fr-FR" sz="2900" b="1" dirty="0" smtClean="0"/>
              <a:t>par effet contrastif</a:t>
            </a:r>
            <a:r>
              <a:rPr lang="fr-FR" sz="2900" dirty="0" smtClean="0"/>
              <a:t> : par exemple, la découverte d’un personnage ne répondant pas à sa description archétypique (le loup ami d'un lapin).</a:t>
            </a:r>
            <a:endParaRPr lang="fr-FR" sz="29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smtClean="0"/>
              <a:t/>
            </a:r>
            <a:br>
              <a:rPr lang="fr-FR" sz="2400" b="1" dirty="0" smtClean="0"/>
            </a:br>
            <a:r>
              <a:rPr lang="fr-FR" sz="2400" b="1" dirty="0" smtClean="0"/>
              <a:t>Comprendre une histoire adaptée à son âge et le manifester en reformulant dans ses propres mots la trame narrative de l’histoire </a:t>
            </a:r>
            <a:r>
              <a:rPr lang="fr-FR" sz="2400" dirty="0" smtClean="0"/>
              <a:t/>
            </a:r>
            <a:br>
              <a:rPr lang="fr-FR" sz="2400" dirty="0" smtClean="0"/>
            </a:br>
            <a:endParaRPr lang="fr-FR" sz="2400" dirty="0"/>
          </a:p>
        </p:txBody>
      </p:sp>
      <p:sp>
        <p:nvSpPr>
          <p:cNvPr id="3" name="Espace réservé du contenu 2"/>
          <p:cNvSpPr>
            <a:spLocks noGrp="1"/>
          </p:cNvSpPr>
          <p:nvPr>
            <p:ph idx="1"/>
          </p:nvPr>
        </p:nvSpPr>
        <p:spPr>
          <a:xfrm>
            <a:off x="457200" y="1357298"/>
            <a:ext cx="8229600" cy="5143536"/>
          </a:xfrm>
        </p:spPr>
        <p:txBody>
          <a:bodyPr>
            <a:normAutofit fontScale="77500" lnSpcReduction="20000"/>
          </a:bodyPr>
          <a:lstStyle/>
          <a:p>
            <a:pPr>
              <a:buNone/>
            </a:pPr>
            <a:r>
              <a:rPr lang="fr-FR" sz="1800" b="1" dirty="0" smtClean="0"/>
              <a:t>Des démarches pour faire :</a:t>
            </a:r>
          </a:p>
          <a:p>
            <a:pPr>
              <a:buNone/>
            </a:pPr>
            <a:endParaRPr lang="fr-FR" sz="1800" dirty="0" smtClean="0"/>
          </a:p>
          <a:p>
            <a:pPr lvl="0">
              <a:buAutoNum type="arabicPeriod"/>
            </a:pPr>
            <a:r>
              <a:rPr lang="fr-FR" sz="3100" b="1" dirty="0" smtClean="0"/>
              <a:t>Identifier les personnages d’une histoire, les caractériser physiquement et moralement, les dessiner :</a:t>
            </a:r>
          </a:p>
          <a:p>
            <a:pPr lvl="0">
              <a:buNone/>
            </a:pPr>
            <a:endParaRPr lang="fr-FR" sz="1800" dirty="0" smtClean="0"/>
          </a:p>
          <a:p>
            <a:r>
              <a:rPr lang="fr-FR" sz="1900" b="1" u="sng" dirty="0" smtClean="0"/>
              <a:t>Identifier les personnages </a:t>
            </a:r>
          </a:p>
          <a:p>
            <a:endParaRPr lang="fr-FR" sz="1900" b="1" u="sng" dirty="0" smtClean="0"/>
          </a:p>
          <a:p>
            <a:r>
              <a:rPr lang="fr-FR" sz="1900" b="1" u="sng" dirty="0" smtClean="0"/>
              <a:t>Repérer des intrus à une histoire, justifier leur repérage </a:t>
            </a:r>
          </a:p>
          <a:p>
            <a:endParaRPr lang="fr-FR" sz="1900" b="1" u="sng" dirty="0" smtClean="0"/>
          </a:p>
          <a:p>
            <a:r>
              <a:rPr lang="fr-FR" sz="1900" b="1" u="sng" dirty="0" smtClean="0"/>
              <a:t>Dessiner les personnages </a:t>
            </a:r>
          </a:p>
          <a:p>
            <a:endParaRPr lang="fr-FR" sz="1900" b="1" u="sng" dirty="0" smtClean="0"/>
          </a:p>
          <a:p>
            <a:r>
              <a:rPr lang="fr-FR" sz="1900" b="1" u="sng" dirty="0" smtClean="0"/>
              <a:t>Caractériser les personnages </a:t>
            </a:r>
          </a:p>
          <a:p>
            <a:endParaRPr lang="fr-FR" sz="1900" b="1" u="sng" dirty="0" smtClean="0"/>
          </a:p>
          <a:p>
            <a:r>
              <a:rPr lang="fr-FR" sz="1900" b="1" u="sng" dirty="0" smtClean="0"/>
              <a:t>Justifier l’identification morale des personnages </a:t>
            </a:r>
          </a:p>
          <a:p>
            <a:endParaRPr lang="fr-FR" sz="1900" b="1" u="sng" dirty="0" smtClean="0"/>
          </a:p>
          <a:p>
            <a:r>
              <a:rPr lang="fr-FR" sz="1900" b="1" u="sng" dirty="0" smtClean="0"/>
              <a:t>Justifier l’identification physique des personnages </a:t>
            </a:r>
          </a:p>
          <a:p>
            <a:endParaRPr lang="fr-FR" sz="1900" b="1" u="sng" dirty="0" smtClean="0"/>
          </a:p>
          <a:p>
            <a:r>
              <a:rPr lang="fr-FR" sz="1900" b="1" u="sng" dirty="0" smtClean="0"/>
              <a:t>Justifier l’identification physique et morale de personnages</a:t>
            </a:r>
            <a:br>
              <a:rPr lang="fr-FR" sz="1900" b="1" u="sng" dirty="0" smtClean="0"/>
            </a:br>
            <a:r>
              <a:rPr lang="fr-FR" sz="1800" b="1" dirty="0" smtClean="0"/>
              <a:t/>
            </a:r>
            <a:br>
              <a:rPr lang="fr-FR" sz="1800" b="1" dirty="0" smtClean="0"/>
            </a:br>
            <a:r>
              <a:rPr lang="fr-FR" sz="1800" b="1" dirty="0" smtClean="0"/>
              <a:t/>
            </a:r>
            <a:br>
              <a:rPr lang="fr-FR" sz="1800" b="1" dirty="0" smtClean="0"/>
            </a:br>
            <a:r>
              <a:rPr lang="fr-FR" sz="1800" dirty="0" smtClean="0"/>
              <a:t> </a:t>
            </a:r>
            <a:r>
              <a:rPr lang="fr-FR" sz="1800" b="1" dirty="0" smtClean="0"/>
              <a:t/>
            </a:r>
            <a:br>
              <a:rPr lang="fr-FR" sz="1800" b="1" dirty="0" smtClean="0"/>
            </a:br>
            <a:r>
              <a:rPr lang="fr-FR" sz="1800" dirty="0" smtClean="0"/>
              <a:t> </a:t>
            </a:r>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rmAutofit fontScale="90000"/>
          </a:bodyPr>
          <a:lstStyle/>
          <a:p>
            <a:pPr lvl="0" algn="l"/>
            <a:r>
              <a:rPr lang="fr-FR" sz="2800" b="1" dirty="0" smtClean="0"/>
              <a:t>2. Raconter un conte déjà connu en s’appuyant sur la succession </a:t>
            </a:r>
            <a:r>
              <a:rPr lang="fr-FR" sz="2800" dirty="0" smtClean="0"/>
              <a:t>des</a:t>
            </a:r>
            <a:r>
              <a:rPr lang="fr-FR" sz="2800" b="1" dirty="0" smtClean="0"/>
              <a:t> illustrations</a:t>
            </a:r>
            <a:br>
              <a:rPr lang="fr-FR" sz="2800" b="1" dirty="0" smtClean="0"/>
            </a:br>
            <a:endParaRPr lang="fr-FR" sz="2800" dirty="0"/>
          </a:p>
        </p:txBody>
      </p:sp>
      <p:sp>
        <p:nvSpPr>
          <p:cNvPr id="3" name="Espace réservé du contenu 2"/>
          <p:cNvSpPr>
            <a:spLocks noGrp="1"/>
          </p:cNvSpPr>
          <p:nvPr>
            <p:ph idx="1"/>
          </p:nvPr>
        </p:nvSpPr>
        <p:spPr>
          <a:xfrm>
            <a:off x="457200" y="1000108"/>
            <a:ext cx="8229600" cy="5126055"/>
          </a:xfrm>
        </p:spPr>
        <p:txBody>
          <a:bodyPr>
            <a:normAutofit fontScale="47500" lnSpcReduction="20000"/>
          </a:bodyPr>
          <a:lstStyle/>
          <a:p>
            <a:pPr lvl="0">
              <a:buNone/>
            </a:pPr>
            <a:endParaRPr lang="fr-FR" dirty="0" smtClean="0"/>
          </a:p>
          <a:p>
            <a:r>
              <a:rPr lang="fr-FR" b="1" u="sng" dirty="0" smtClean="0"/>
              <a:t>Mémoriser un conte à partir de ses illustrations</a:t>
            </a:r>
            <a:r>
              <a:rPr lang="fr-FR" b="1" dirty="0" smtClean="0"/>
              <a:t> </a:t>
            </a:r>
            <a:br>
              <a:rPr lang="fr-FR" b="1" dirty="0" smtClean="0"/>
            </a:br>
            <a:r>
              <a:rPr lang="fr-FR" dirty="0" smtClean="0"/>
              <a:t> aider à se remémorer l’histoire en « langage interne » en montrant lentement les images</a:t>
            </a:r>
          </a:p>
          <a:p>
            <a:r>
              <a:rPr lang="fr-FR" b="1" u="sng" dirty="0" smtClean="0"/>
              <a:t>Formuler des phrases résumant un conte</a:t>
            </a:r>
            <a:r>
              <a:rPr lang="fr-FR" b="1" dirty="0" smtClean="0"/>
              <a:t> </a:t>
            </a:r>
            <a:br>
              <a:rPr lang="fr-FR" b="1" dirty="0" smtClean="0"/>
            </a:br>
            <a:r>
              <a:rPr lang="fr-FR" dirty="0" smtClean="0"/>
              <a:t> aider les enfants à formuler des phrases en les démarrant si nécessaire et en leur faisant compléter </a:t>
            </a:r>
            <a:br>
              <a:rPr lang="fr-FR" dirty="0" smtClean="0"/>
            </a:br>
            <a:r>
              <a:rPr lang="fr-FR" dirty="0" smtClean="0"/>
              <a:t> aider à raconter en alternant une phrase dite par l’enfant.une phrase dite par l’adulte</a:t>
            </a:r>
          </a:p>
          <a:p>
            <a:r>
              <a:rPr lang="fr-FR" b="1" u="sng" dirty="0" smtClean="0"/>
              <a:t>Travailler la connaissance d’un conte raconté</a:t>
            </a:r>
            <a:r>
              <a:rPr lang="fr-FR" b="1" dirty="0" smtClean="0"/>
              <a:t> </a:t>
            </a:r>
            <a:br>
              <a:rPr lang="fr-FR" b="1" dirty="0" smtClean="0"/>
            </a:br>
            <a:r>
              <a:rPr lang="fr-FR" dirty="0" smtClean="0"/>
              <a:t> raconter l’histoire en ajoutant des erreurs à faire repérer par les enfants</a:t>
            </a:r>
          </a:p>
          <a:p>
            <a:pPr lvl="0"/>
            <a:r>
              <a:rPr lang="fr-FR" b="1" u="sng" dirty="0" smtClean="0"/>
              <a:t>Utiliser correctement les illustrations d’un conte pour le raconter</a:t>
            </a:r>
            <a:r>
              <a:rPr lang="fr-FR" b="1" dirty="0" smtClean="0"/>
              <a:t> </a:t>
            </a:r>
          </a:p>
          <a:p>
            <a:pPr lvl="0"/>
            <a:endParaRPr lang="fr-FR" b="1" dirty="0" smtClean="0"/>
          </a:p>
          <a:p>
            <a:pPr lvl="0"/>
            <a:endParaRPr lang="fr-FR" b="1" dirty="0" smtClean="0"/>
          </a:p>
          <a:p>
            <a:pPr lvl="0">
              <a:buNone/>
            </a:pPr>
            <a:r>
              <a:rPr lang="fr-FR" sz="5100" b="1" dirty="0" smtClean="0"/>
              <a:t>3. Reformuler dans ses propres mots un passage lu par l’enseignant</a:t>
            </a:r>
            <a:r>
              <a:rPr lang="fr-FR" sz="5100" dirty="0" smtClean="0"/>
              <a:t> </a:t>
            </a:r>
            <a:r>
              <a:rPr lang="fr-FR" dirty="0" smtClean="0"/>
              <a:t/>
            </a:r>
            <a:br>
              <a:rPr lang="fr-FR" dirty="0" smtClean="0"/>
            </a:br>
            <a:r>
              <a:rPr lang="fr-FR" dirty="0" smtClean="0"/>
              <a:t> </a:t>
            </a:r>
          </a:p>
          <a:p>
            <a:pPr lvl="0">
              <a:buNone/>
            </a:pPr>
            <a:r>
              <a:rPr lang="fr-FR" dirty="0" smtClean="0"/>
              <a:t>	leur lire plusieurs fois le livre </a:t>
            </a:r>
            <a:br>
              <a:rPr lang="fr-FR" dirty="0" smtClean="0"/>
            </a:br>
            <a:r>
              <a:rPr lang="fr-FR" dirty="0" smtClean="0"/>
              <a:t> travailler la compréhension à l’aide de questions sur les personnages « comment tu te l’imagines ? », sur les lieux « où ça se passe ? Comment tu t’images cet endroit ? »</a:t>
            </a:r>
          </a:p>
          <a:p>
            <a:r>
              <a:rPr lang="fr-FR" b="1" u="sng" dirty="0" smtClean="0"/>
              <a:t>Formuler une phrase à propos d’un passage lu</a:t>
            </a:r>
            <a:r>
              <a:rPr lang="fr-FR" b="1" dirty="0" smtClean="0"/>
              <a:t> </a:t>
            </a:r>
            <a:br>
              <a:rPr lang="fr-FR" b="1" dirty="0" smtClean="0"/>
            </a:br>
            <a:r>
              <a:rPr lang="fr-FR" dirty="0" smtClean="0"/>
              <a:t> aider à formuler les phrases en les démarrant et en leur faisant compléter </a:t>
            </a:r>
            <a:br>
              <a:rPr lang="fr-FR" dirty="0" smtClean="0"/>
            </a:br>
            <a:r>
              <a:rPr lang="fr-FR" dirty="0" smtClean="0"/>
              <a:t> aider à raconter en alternant une phrase adulte/une phrase enfants</a:t>
            </a:r>
          </a:p>
          <a:p>
            <a:r>
              <a:rPr lang="fr-FR" b="1" u="sng" dirty="0" smtClean="0"/>
              <a:t>Formuler plusieurs phrases à propos d’un passage lu</a:t>
            </a:r>
            <a:r>
              <a:rPr lang="fr-FR" b="1" dirty="0" smtClean="0"/>
              <a:t> </a:t>
            </a:r>
            <a:br>
              <a:rPr lang="fr-FR" b="1" dirty="0" smtClean="0"/>
            </a:b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sz="2700" b="1" dirty="0" smtClean="0"/>
              <a:t>4. Évoquer à propos de quelques grandes expériences humaines, un texte lu ou raconté par le maître</a:t>
            </a:r>
            <a:r>
              <a:rPr lang="fr-FR" sz="2400" dirty="0" smtClean="0"/>
              <a:t/>
            </a:r>
            <a:br>
              <a:rPr lang="fr-FR" sz="2400" dirty="0" smtClean="0"/>
            </a:br>
            <a:endParaRPr lang="fr-FR" sz="2400" dirty="0"/>
          </a:p>
        </p:txBody>
      </p:sp>
      <p:sp>
        <p:nvSpPr>
          <p:cNvPr id="3" name="Espace réservé du contenu 2"/>
          <p:cNvSpPr>
            <a:spLocks noGrp="1"/>
          </p:cNvSpPr>
          <p:nvPr>
            <p:ph idx="1"/>
          </p:nvPr>
        </p:nvSpPr>
        <p:spPr/>
        <p:txBody>
          <a:bodyPr>
            <a:normAutofit fontScale="47500" lnSpcReduction="20000"/>
          </a:bodyPr>
          <a:lstStyle/>
          <a:p>
            <a:r>
              <a:rPr lang="fr-FR" dirty="0" smtClean="0"/>
              <a:t>Cette compétence, très difficile à travailler, nécessite un travail sur 4 balises (compétences intermédiaires) en amont :</a:t>
            </a:r>
          </a:p>
          <a:p>
            <a:r>
              <a:rPr lang="fr-FR" b="1" u="sng" dirty="0" smtClean="0"/>
              <a:t>Percevoir des éléments implicites dans un récit</a:t>
            </a:r>
            <a:endParaRPr lang="fr-FR" dirty="0" smtClean="0"/>
          </a:p>
          <a:p>
            <a:r>
              <a:rPr lang="fr-FR" dirty="0" smtClean="0"/>
              <a:t>Activités pour aider l’enfant à aller de l’explicite vers l’implicite </a:t>
            </a:r>
            <a:br>
              <a:rPr lang="fr-FR" dirty="0" smtClean="0"/>
            </a:br>
            <a:r>
              <a:rPr lang="fr-FR" dirty="0" smtClean="0"/>
              <a:t> construire un tableau évolutif avec un corpus d’histoires lues sur des thèmes choisis</a:t>
            </a:r>
          </a:p>
          <a:p>
            <a:r>
              <a:rPr lang="fr-FR" dirty="0" smtClean="0"/>
              <a:t>Thèmes proposés : les histoires tristes, les loups, les histoires à répétition, la différence, l’opposition.</a:t>
            </a:r>
          </a:p>
          <a:p>
            <a:r>
              <a:rPr lang="fr-FR" b="1" u="sng" dirty="0" smtClean="0"/>
              <a:t>Repérer des éléments communs ou différents</a:t>
            </a:r>
            <a:r>
              <a:rPr lang="fr-FR" b="1" dirty="0" smtClean="0"/>
              <a:t> </a:t>
            </a:r>
            <a:br>
              <a:rPr lang="fr-FR" b="1" dirty="0" smtClean="0"/>
            </a:br>
            <a:r>
              <a:rPr lang="fr-FR" dirty="0" smtClean="0"/>
              <a:t> trouver un /des critères de tri sur des livres présentés </a:t>
            </a:r>
            <a:br>
              <a:rPr lang="fr-FR" dirty="0" smtClean="0"/>
            </a:br>
            <a:r>
              <a:rPr lang="fr-FR" dirty="0" smtClean="0"/>
              <a:t> jeux d’associations de personnages/livres, objets/livres, personnages/objets/livres</a:t>
            </a:r>
          </a:p>
          <a:p>
            <a:r>
              <a:rPr lang="fr-FR" b="1" u="sng" dirty="0" smtClean="0"/>
              <a:t>Identifier l’invraisemblable et l’humoristique dans les textes </a:t>
            </a:r>
            <a:r>
              <a:rPr lang="fr-FR" b="1" dirty="0" smtClean="0"/>
              <a:t/>
            </a:r>
            <a:br>
              <a:rPr lang="fr-FR" b="1" dirty="0" smtClean="0"/>
            </a:br>
            <a:r>
              <a:rPr lang="fr-FR" dirty="0" smtClean="0"/>
              <a:t> débat à mener à l’aide de questions : qu’est-ce qui arrive au personnage ? Est-ce que cela t’est déjà arrivé ? Que ferais-tu à sa place ? </a:t>
            </a:r>
            <a:br>
              <a:rPr lang="fr-FR" dirty="0" smtClean="0"/>
            </a:br>
            <a:r>
              <a:rPr lang="fr-FR" dirty="0" smtClean="0"/>
              <a:t> proposer des suites d’histoires pour faire appel à leur vécu/à leur imaginaire ; exemple à partir de l’album « Je veux ma tétine » de Tony Ross : si on perd la tétine et si le loup la retrouve, que se passe-t-il ?</a:t>
            </a:r>
          </a:p>
          <a:p>
            <a:r>
              <a:rPr lang="fr-FR" b="1" u="sng" dirty="0" smtClean="0"/>
              <a:t>Apprendre à construire son point de vue</a:t>
            </a:r>
            <a:r>
              <a:rPr lang="fr-FR" b="1" dirty="0" smtClean="0"/>
              <a:t> </a:t>
            </a:r>
            <a:br>
              <a:rPr lang="fr-FR" b="1" dirty="0" smtClean="0"/>
            </a:br>
            <a:r>
              <a:rPr lang="fr-FR" dirty="0" smtClean="0"/>
              <a:t> Présenter son livre préféré en justifiant son choix</a:t>
            </a:r>
          </a:p>
          <a:p>
            <a:r>
              <a:rPr lang="fr-FR" b="1" u="sng" dirty="0" smtClean="0"/>
              <a:t>Construire une démarche littéraire</a:t>
            </a:r>
            <a:r>
              <a:rPr lang="fr-FR" b="1" dirty="0" smtClean="0"/>
              <a:t> </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39850"/>
          </a:xfrm>
        </p:spPr>
        <p:txBody>
          <a:bodyPr>
            <a:normAutofit fontScale="90000"/>
          </a:bodyPr>
          <a:lstStyle/>
          <a:p>
            <a:pPr algn="l"/>
            <a:r>
              <a:rPr lang="fr-FR" sz="2800" b="1" dirty="0" smtClean="0"/>
              <a:t>5.  Raconter brièvement l’histoire de quelques personnages de fiction rencontrés dans les albums ou dans les contes découverts en classe</a:t>
            </a:r>
            <a:r>
              <a:rPr lang="fr-FR" sz="2800" dirty="0" smtClean="0"/>
              <a:t/>
            </a:r>
            <a:br>
              <a:rPr lang="fr-FR" sz="2800" dirty="0" smtClean="0"/>
            </a:br>
            <a:endParaRPr lang="fr-FR" sz="2800" dirty="0"/>
          </a:p>
        </p:txBody>
      </p:sp>
      <p:sp>
        <p:nvSpPr>
          <p:cNvPr id="3" name="Espace réservé du contenu 2"/>
          <p:cNvSpPr>
            <a:spLocks noGrp="1"/>
          </p:cNvSpPr>
          <p:nvPr>
            <p:ph idx="1"/>
          </p:nvPr>
        </p:nvSpPr>
        <p:spPr>
          <a:xfrm>
            <a:off x="457200" y="1714488"/>
            <a:ext cx="8229600" cy="4714908"/>
          </a:xfrm>
        </p:spPr>
        <p:txBody>
          <a:bodyPr>
            <a:normAutofit fontScale="47500" lnSpcReduction="20000"/>
          </a:bodyPr>
          <a:lstStyle/>
          <a:p>
            <a:endParaRPr lang="fr-FR" dirty="0" smtClean="0"/>
          </a:p>
          <a:p>
            <a:r>
              <a:rPr lang="fr-FR" b="1" u="sng" dirty="0" smtClean="0"/>
              <a:t>Raconter l’histoire de quelques personnages de fiction rencontrés à partir de dessins.</a:t>
            </a:r>
            <a:r>
              <a:rPr lang="fr-FR" b="1" dirty="0" smtClean="0"/>
              <a:t> </a:t>
            </a:r>
            <a:br>
              <a:rPr lang="fr-FR" b="1" dirty="0" smtClean="0"/>
            </a:br>
            <a:r>
              <a:rPr lang="fr-FR" dirty="0" smtClean="0"/>
              <a:t> partir de leurs dessins pour « mettre en mots » ce qui les a marqués. A noter que la notion de personnage, qu’elle soit sous la forme d’animaux ou d’objets, est bien intégrée dans l’imaginaire des petits</a:t>
            </a:r>
          </a:p>
          <a:p>
            <a:endParaRPr lang="fr-FR" dirty="0" smtClean="0"/>
          </a:p>
          <a:p>
            <a:r>
              <a:rPr lang="fr-FR" b="1" u="sng" dirty="0" smtClean="0"/>
              <a:t>Repérer quelques personnages de fiction rencontrés dans plusieurs albums</a:t>
            </a:r>
            <a:r>
              <a:rPr lang="fr-FR" b="1" dirty="0" smtClean="0"/>
              <a:t> </a:t>
            </a:r>
            <a:br>
              <a:rPr lang="fr-FR" b="1" dirty="0" smtClean="0"/>
            </a:br>
            <a:r>
              <a:rPr lang="fr-FR" dirty="0" smtClean="0"/>
              <a:t> fabriquer une « boîte » à personnages dans laquelle ils seraient représentés dans toutes les phases de leur évolution. On pourra alors restituer l’histoire en racontant les scènes successives.</a:t>
            </a:r>
          </a:p>
          <a:p>
            <a:endParaRPr lang="fr-FR" dirty="0" smtClean="0"/>
          </a:p>
          <a:p>
            <a:r>
              <a:rPr lang="fr-FR" b="1" u="sng" dirty="0" smtClean="0"/>
              <a:t>Repérer et justifier la différence entre quelques personnages de fictions connues</a:t>
            </a:r>
            <a:r>
              <a:rPr lang="fr-FR" b="1" dirty="0" smtClean="0"/>
              <a:t> </a:t>
            </a:r>
            <a:br>
              <a:rPr lang="fr-FR" b="1" dirty="0" smtClean="0"/>
            </a:br>
            <a:r>
              <a:rPr lang="fr-FR" dirty="0" smtClean="0"/>
              <a:t> à partir de cartes/dessins d’enfants représentant des personnages d’un livre, faire repérer un intrus rajouté et expliquer pourquoi il n’a rien à faire là</a:t>
            </a:r>
          </a:p>
          <a:p>
            <a:endParaRPr lang="fr-FR" dirty="0" smtClean="0"/>
          </a:p>
          <a:p>
            <a:r>
              <a:rPr lang="fr-FR" b="1" u="sng" dirty="0" smtClean="0"/>
              <a:t>Repérer et justifier la ressemblance entre quelques personnages de fictions connues</a:t>
            </a:r>
            <a:r>
              <a:rPr lang="fr-FR" b="1" dirty="0" smtClean="0"/>
              <a:t> </a:t>
            </a:r>
            <a:br>
              <a:rPr lang="fr-FR" b="1" dirty="0" smtClean="0"/>
            </a:br>
            <a:r>
              <a:rPr lang="fr-FR" dirty="0" smtClean="0"/>
              <a:t> même activité possible sur plusieurs livres à partir d’un critère de mise en réseau (les gentils...)</a:t>
            </a:r>
          </a:p>
          <a:p>
            <a:endParaRPr lang="fr-FR" dirty="0" smtClean="0"/>
          </a:p>
          <a:p>
            <a:r>
              <a:rPr lang="fr-FR" b="1" u="sng" dirty="0" smtClean="0"/>
              <a:t>Raconter brièvement l’histoire de quelques personnages à l’aide d’images séquentielles</a:t>
            </a:r>
            <a:r>
              <a:rPr lang="fr-FR" b="1" dirty="0" smtClean="0"/>
              <a:t> </a:t>
            </a:r>
            <a:br>
              <a:rPr lang="fr-FR" b="1" dirty="0" smtClean="0"/>
            </a:br>
            <a:r>
              <a:rPr lang="fr-FR" dirty="0" smtClean="0"/>
              <a:t> </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68412"/>
          </a:xfrm>
        </p:spPr>
        <p:txBody>
          <a:bodyPr>
            <a:normAutofit fontScale="90000"/>
          </a:bodyPr>
          <a:lstStyle/>
          <a:p>
            <a:r>
              <a:rPr lang="fr-FR" sz="2200" b="1" dirty="0" smtClean="0"/>
              <a:t>6. Exprimer et comprendre, dans le rappel d’un événement ou d’un récit, la situation temporelle de chaque événement par rapport à l’origine posée, leurs situations relatives en utilisant correctement les indicateurs temporels et chronologiques</a:t>
            </a:r>
            <a:r>
              <a:rPr lang="fr-FR" sz="1800" b="1" dirty="0" smtClean="0"/>
              <a:t>.</a:t>
            </a:r>
            <a:r>
              <a:rPr lang="fr-FR" sz="1800" dirty="0" smtClean="0"/>
              <a:t> </a:t>
            </a:r>
            <a:endParaRPr lang="fr-FR" sz="1800" dirty="0"/>
          </a:p>
        </p:txBody>
      </p:sp>
      <p:sp>
        <p:nvSpPr>
          <p:cNvPr id="3" name="Espace réservé du contenu 2"/>
          <p:cNvSpPr>
            <a:spLocks noGrp="1"/>
          </p:cNvSpPr>
          <p:nvPr>
            <p:ph idx="1"/>
          </p:nvPr>
        </p:nvSpPr>
        <p:spPr>
          <a:xfrm>
            <a:off x="457200" y="1928802"/>
            <a:ext cx="8229600" cy="4500594"/>
          </a:xfrm>
        </p:spPr>
        <p:txBody>
          <a:bodyPr>
            <a:normAutofit fontScale="47500" lnSpcReduction="20000"/>
          </a:bodyPr>
          <a:lstStyle/>
          <a:p>
            <a:pPr>
              <a:buNone/>
            </a:pPr>
            <a:r>
              <a:rPr lang="fr-FR" dirty="0" smtClean="0"/>
              <a:t/>
            </a:r>
            <a:br>
              <a:rPr lang="fr-FR" dirty="0" smtClean="0"/>
            </a:br>
            <a:r>
              <a:rPr lang="fr-FR" dirty="0" smtClean="0"/>
              <a:t> démarrer en choisissant des albums très explicites sur ces points.</a:t>
            </a:r>
          </a:p>
          <a:p>
            <a:r>
              <a:rPr lang="fr-FR" dirty="0" smtClean="0"/>
              <a:t>Exemple d’album support : « La chenille qui fait des trous », d’</a:t>
            </a:r>
            <a:r>
              <a:rPr lang="fr-FR" dirty="0" err="1" smtClean="0"/>
              <a:t>Eric</a:t>
            </a:r>
            <a:r>
              <a:rPr lang="fr-FR" dirty="0" smtClean="0"/>
              <a:t> Carle </a:t>
            </a:r>
            <a:br>
              <a:rPr lang="fr-FR" dirty="0" smtClean="0"/>
            </a:br>
            <a:r>
              <a:rPr lang="fr-FR" dirty="0" smtClean="0"/>
              <a:t> leur raconter brièvement l’histoire pour construire un </a:t>
            </a:r>
            <a:r>
              <a:rPr lang="fr-FR" b="1" dirty="0" smtClean="0"/>
              <a:t>horizon d’attente</a:t>
            </a:r>
            <a:r>
              <a:rPr lang="fr-FR" dirty="0" smtClean="0"/>
              <a:t> </a:t>
            </a:r>
            <a:br>
              <a:rPr lang="fr-FR" dirty="0" smtClean="0"/>
            </a:br>
            <a:r>
              <a:rPr lang="fr-FR" dirty="0" smtClean="0"/>
              <a:t> leur lire une première fois pour les imprégner de l’histoire</a:t>
            </a:r>
          </a:p>
          <a:p>
            <a:pPr>
              <a:buNone/>
            </a:pPr>
            <a:r>
              <a:rPr lang="fr-FR" b="1" dirty="0" smtClean="0"/>
              <a:t> </a:t>
            </a:r>
            <a:endParaRPr lang="fr-FR" dirty="0" smtClean="0"/>
          </a:p>
          <a:p>
            <a:r>
              <a:rPr lang="fr-FR" b="1" u="sng" dirty="0" smtClean="0"/>
              <a:t>Exprimer la situation temporelle des évènements d’un récit</a:t>
            </a:r>
            <a:r>
              <a:rPr lang="fr-FR" b="1" dirty="0" smtClean="0"/>
              <a:t> </a:t>
            </a:r>
            <a:br>
              <a:rPr lang="fr-FR" b="1" dirty="0" smtClean="0"/>
            </a:br>
            <a:r>
              <a:rPr lang="fr-FR" dirty="0" smtClean="0"/>
              <a:t> bien mettre en relation la chronologie des images/ les jours de la semaine/l’évolution de la chenille </a:t>
            </a:r>
            <a:br>
              <a:rPr lang="fr-FR" dirty="0" smtClean="0"/>
            </a:br>
            <a:r>
              <a:rPr lang="fr-FR" dirty="0" smtClean="0"/>
              <a:t> faire parler les enfants sur ce qu’ils voient</a:t>
            </a:r>
          </a:p>
          <a:p>
            <a:endParaRPr lang="fr-FR" dirty="0" smtClean="0"/>
          </a:p>
          <a:p>
            <a:r>
              <a:rPr lang="fr-FR" b="1" u="sng" dirty="0" smtClean="0"/>
              <a:t>Comprendre la situation temporelle des évènements clés d’un récit</a:t>
            </a:r>
            <a:r>
              <a:rPr lang="fr-FR" b="1" dirty="0" smtClean="0"/>
              <a:t> </a:t>
            </a:r>
            <a:br>
              <a:rPr lang="fr-FR" b="1" dirty="0" smtClean="0"/>
            </a:br>
            <a:r>
              <a:rPr lang="fr-FR" dirty="0" smtClean="0"/>
              <a:t> faire dessiner/ donner aux enfants des images représentant les images clés de l’histoire </a:t>
            </a:r>
            <a:br>
              <a:rPr lang="fr-FR" dirty="0" smtClean="0"/>
            </a:br>
            <a:r>
              <a:rPr lang="fr-FR" dirty="0" smtClean="0"/>
              <a:t> faire une relecture et demander aux enfants de montrer les images clés correspondantes au cours de la lecture   même travail de rangement chronologique sans le support du livre, mais avec l’aide des jours de la semaine</a:t>
            </a:r>
          </a:p>
          <a:p>
            <a:endParaRPr lang="fr-FR" dirty="0" smtClean="0"/>
          </a:p>
          <a:p>
            <a:r>
              <a:rPr lang="fr-FR" b="1" u="sng" dirty="0" smtClean="0"/>
              <a:t>Exprimer et comprendre la situation temporelle d’un événement vu/vécu</a:t>
            </a:r>
            <a:r>
              <a:rPr lang="fr-FR" b="1" dirty="0" smtClean="0"/>
              <a:t> </a:t>
            </a:r>
            <a:br>
              <a:rPr lang="fr-FR" b="1" dirty="0" smtClean="0"/>
            </a:b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t>Prévenir l’illettrisme dés l’école maternelle</a:t>
            </a:r>
            <a:r>
              <a:rPr lang="fr-FR" sz="3600" dirty="0" smtClean="0"/>
              <a:t/>
            </a:r>
            <a:br>
              <a:rPr lang="fr-FR" sz="3600" dirty="0" smtClean="0"/>
            </a:br>
            <a:endParaRPr lang="fr-FR" sz="3600" dirty="0"/>
          </a:p>
        </p:txBody>
      </p:sp>
      <p:sp>
        <p:nvSpPr>
          <p:cNvPr id="3" name="Espace réservé du contenu 2"/>
          <p:cNvSpPr>
            <a:spLocks noGrp="1"/>
          </p:cNvSpPr>
          <p:nvPr>
            <p:ph idx="1"/>
          </p:nvPr>
        </p:nvSpPr>
        <p:spPr>
          <a:xfrm>
            <a:off x="457200" y="1071546"/>
            <a:ext cx="8229600" cy="5286412"/>
          </a:xfrm>
        </p:spPr>
        <p:txBody>
          <a:bodyPr>
            <a:normAutofit fontScale="62500" lnSpcReduction="20000"/>
          </a:bodyPr>
          <a:lstStyle/>
          <a:p>
            <a:pPr lvl="0">
              <a:buNone/>
            </a:pPr>
            <a:r>
              <a:rPr lang="fr-FR" b="1" dirty="0" smtClean="0"/>
              <a:t>Ce </a:t>
            </a:r>
            <a:r>
              <a:rPr lang="fr-FR" b="1" dirty="0"/>
              <a:t>qui fait obstacle à la compréhension d’un texte lu (</a:t>
            </a:r>
            <a:r>
              <a:rPr lang="fr-FR" dirty="0"/>
              <a:t>Bentolila)</a:t>
            </a:r>
          </a:p>
          <a:p>
            <a:pPr algn="just">
              <a:buNone/>
            </a:pPr>
            <a:r>
              <a:rPr lang="fr-FR" dirty="0"/>
              <a:t>1/4 des illettrés ne peuvent comprendre un texte court car ils développent une stratégie de lecture erronée et peu efficace. </a:t>
            </a:r>
            <a:endParaRPr lang="fr-FR" dirty="0" smtClean="0"/>
          </a:p>
          <a:p>
            <a:pPr algn="just">
              <a:buNone/>
            </a:pPr>
            <a:endParaRPr lang="fr-FR" dirty="0"/>
          </a:p>
          <a:p>
            <a:pPr lvl="0" algn="just"/>
            <a:r>
              <a:rPr lang="fr-FR" dirty="0"/>
              <a:t>Ils construisent le sens à partir de peu d’indices. Le choix d’indices est souvent aléatoire.</a:t>
            </a:r>
          </a:p>
          <a:p>
            <a:pPr lvl="0" algn="just"/>
            <a:r>
              <a:rPr lang="fr-FR" dirty="0"/>
              <a:t>Ils se focalisent sur le début de texte.</a:t>
            </a:r>
          </a:p>
          <a:p>
            <a:pPr lvl="0" algn="just"/>
            <a:r>
              <a:rPr lang="fr-FR" dirty="0"/>
              <a:t>Ils restituent les personnages, parfois le lieu, plus rarement le temps et le sens du récit.</a:t>
            </a:r>
          </a:p>
          <a:p>
            <a:pPr lvl="0" algn="just"/>
            <a:r>
              <a:rPr lang="fr-FR" dirty="0"/>
              <a:t>Ils ne s’attachent pas aux liens qui unissent et caractérisent les éléments de l’histoire.</a:t>
            </a:r>
          </a:p>
          <a:p>
            <a:pPr lvl="0" algn="just"/>
            <a:r>
              <a:rPr lang="fr-FR" dirty="0"/>
              <a:t>Ils s’attachent aux noms plutôt qu’aux verbes et aux adjectifs. (Thème et décor)</a:t>
            </a:r>
          </a:p>
          <a:p>
            <a:pPr lvl="0" algn="just"/>
            <a:r>
              <a:rPr lang="fr-FR" dirty="0"/>
              <a:t>Ils ne s’intéressent pas à la place des mots et négligent les mots grammaticaux, prépositions, conjonctions.</a:t>
            </a:r>
          </a:p>
          <a:p>
            <a:pPr lvl="0" algn="just"/>
            <a:r>
              <a:rPr lang="fr-FR" dirty="0"/>
              <a:t>Ils possèdent peu de mots abstraits, de concepts, font peu de liaisons logiques, ont des difficultés à maintenir une organisation chronologique.</a:t>
            </a:r>
          </a:p>
          <a:p>
            <a:pPr lvl="0" algn="just"/>
            <a:r>
              <a:rPr lang="fr-FR" dirty="0"/>
              <a:t>Certains mots ne renvoient à aucune définition ou expérience.</a:t>
            </a:r>
          </a:p>
          <a:p>
            <a:pPr algn="just"/>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000" b="1" dirty="0" smtClean="0"/>
              <a:t>Les programmes : BO HS n°3 du 19 juin 2008</a:t>
            </a:r>
            <a:r>
              <a:rPr lang="fr-FR" sz="2000" dirty="0" smtClean="0"/>
              <a:t/>
            </a:r>
            <a:br>
              <a:rPr lang="fr-FR" sz="2000" dirty="0" smtClean="0"/>
            </a:br>
            <a:endParaRPr lang="fr-FR" sz="2000" dirty="0"/>
          </a:p>
        </p:txBody>
      </p:sp>
      <p:sp>
        <p:nvSpPr>
          <p:cNvPr id="3" name="Espace réservé du contenu 2"/>
          <p:cNvSpPr>
            <a:spLocks noGrp="1"/>
          </p:cNvSpPr>
          <p:nvPr>
            <p:ph idx="1"/>
          </p:nvPr>
        </p:nvSpPr>
        <p:spPr>
          <a:xfrm>
            <a:off x="457200" y="1285860"/>
            <a:ext cx="8229600" cy="5072098"/>
          </a:xfrm>
        </p:spPr>
        <p:txBody>
          <a:bodyPr>
            <a:noAutofit/>
          </a:bodyPr>
          <a:lstStyle/>
          <a:p>
            <a:pPr>
              <a:buNone/>
            </a:pPr>
            <a:r>
              <a:rPr lang="fr-FR" sz="1200" b="1" dirty="0" smtClean="0"/>
              <a:t>1 - Se familiariser avec l’écrit</a:t>
            </a:r>
            <a:endParaRPr lang="fr-FR" sz="1200" dirty="0" smtClean="0"/>
          </a:p>
          <a:p>
            <a:pPr>
              <a:buNone/>
            </a:pPr>
            <a:r>
              <a:rPr lang="fr-FR" sz="1200" b="1" dirty="0" smtClean="0"/>
              <a:t>Découvrir les supports de l’écrit </a:t>
            </a:r>
            <a:endParaRPr lang="fr-FR" sz="1200" dirty="0" smtClean="0"/>
          </a:p>
          <a:p>
            <a:r>
              <a:rPr lang="fr-FR" sz="1200" dirty="0" smtClean="0"/>
              <a:t>Les enfants découvrent les usages sociaux de l’écrit en </a:t>
            </a:r>
            <a:r>
              <a:rPr lang="fr-FR" sz="1200" dirty="0" smtClean="0">
                <a:solidFill>
                  <a:srgbClr val="FF0000"/>
                </a:solidFill>
              </a:rPr>
              <a:t>comparant les supports les plus fréquents </a:t>
            </a:r>
            <a:r>
              <a:rPr lang="fr-FR" sz="1200" dirty="0" smtClean="0"/>
              <a:t>dans et hors de l’école (affiches, livres, journaux, revues, écrans, enseignes, ...). Ils apprennent à les nommer de manière exacte et en comprennent les fonctions. Ils observent et manipulent des livres, commencent à se repérer dans une page, sur une couverture. </a:t>
            </a:r>
          </a:p>
          <a:p>
            <a:pPr>
              <a:buNone/>
            </a:pPr>
            <a:r>
              <a:rPr lang="fr-FR" sz="1200" dirty="0" smtClean="0"/>
              <a:t> </a:t>
            </a:r>
          </a:p>
          <a:p>
            <a:pPr>
              <a:buNone/>
            </a:pPr>
            <a:r>
              <a:rPr lang="fr-FR" sz="1200" b="1" dirty="0" smtClean="0"/>
              <a:t>Découvrir la langue écrite </a:t>
            </a:r>
            <a:endParaRPr lang="fr-FR" sz="1200" dirty="0" smtClean="0"/>
          </a:p>
          <a:p>
            <a:r>
              <a:rPr lang="fr-FR" sz="1200" dirty="0" smtClean="0"/>
              <a:t>Les enfants se familiarisent peu à peu avec le français écrit </a:t>
            </a:r>
            <a:r>
              <a:rPr lang="fr-FR" sz="1200" dirty="0" smtClean="0">
                <a:solidFill>
                  <a:srgbClr val="FF0000"/>
                </a:solidFill>
              </a:rPr>
              <a:t>à travers les textes lus quotidiennement par l’enseignant</a:t>
            </a:r>
            <a:r>
              <a:rPr lang="fr-FR" sz="1200" dirty="0" smtClean="0"/>
              <a:t>. Afin qu’ils perçoivent la spécificité de l’écrit, ces textes sont choisis pour la qualité de leur langue (</a:t>
            </a:r>
            <a:r>
              <a:rPr lang="fr-FR" sz="1200" dirty="0" smtClean="0">
                <a:solidFill>
                  <a:srgbClr val="FF0000"/>
                </a:solidFill>
              </a:rPr>
              <a:t>correction syntaxique, vocabulaire précis, varié, et employé à bon escient</a:t>
            </a:r>
            <a:r>
              <a:rPr lang="fr-FR" sz="1200" dirty="0" smtClean="0"/>
              <a:t>) et la manière remarquable dont ils illustrent les </a:t>
            </a:r>
            <a:r>
              <a:rPr lang="fr-FR" sz="1200" dirty="0" smtClean="0">
                <a:solidFill>
                  <a:srgbClr val="FF0000"/>
                </a:solidFill>
              </a:rPr>
              <a:t>genres littéraires </a:t>
            </a:r>
            <a:r>
              <a:rPr lang="fr-FR" sz="1200" dirty="0" smtClean="0"/>
              <a:t>auxquels ils appartiennent (contes, légendes, fables, poèmes, récits de littérature enfantine). Ainsi, tout au long de l’école maternelle, les enfants sont mis en situation de rencontrer des </a:t>
            </a:r>
            <a:r>
              <a:rPr lang="fr-FR" sz="1200" dirty="0" smtClean="0">
                <a:solidFill>
                  <a:srgbClr val="FF0000"/>
                </a:solidFill>
              </a:rPr>
              <a:t>œuvres du patrimoine littéraire </a:t>
            </a:r>
            <a:r>
              <a:rPr lang="fr-FR" sz="1200" dirty="0" smtClean="0"/>
              <a:t>et de s’en imprégner. Ils deviennent sensibles à des manières de dire peu habituelles ; leur curiosité est stimulée par les questions de l’enseignant qui attirent leur attention sur des </a:t>
            </a:r>
            <a:r>
              <a:rPr lang="fr-FR" sz="1200" dirty="0" smtClean="0">
                <a:solidFill>
                  <a:srgbClr val="FF0000"/>
                </a:solidFill>
              </a:rPr>
              <a:t>mots nouveaux ou des tournures de phrases </a:t>
            </a:r>
            <a:r>
              <a:rPr lang="fr-FR" sz="1200" dirty="0" smtClean="0"/>
              <a:t>qu’ils reprennent à leur compte dans d’autres situations. Après les lectures, les </a:t>
            </a:r>
            <a:r>
              <a:rPr lang="fr-FR" sz="1200" dirty="0" smtClean="0">
                <a:solidFill>
                  <a:srgbClr val="FF0000"/>
                </a:solidFill>
              </a:rPr>
              <a:t>enfants reformulent ce qu’ils ont compris</a:t>
            </a:r>
            <a:r>
              <a:rPr lang="fr-FR" sz="1200" dirty="0" smtClean="0"/>
              <a:t>, interrogent sur ce qui reste obscur. Ils sont encouragés à mémoriser des phrases ou de courts extraits de textes.  </a:t>
            </a:r>
          </a:p>
          <a:p>
            <a:pPr>
              <a:buNone/>
            </a:pPr>
            <a:r>
              <a:rPr lang="fr-FR" sz="1200" dirty="0" smtClean="0"/>
              <a:t> </a:t>
            </a:r>
          </a:p>
          <a:p>
            <a:pPr>
              <a:buNone/>
            </a:pPr>
            <a:r>
              <a:rPr lang="fr-FR" sz="1200" b="1" dirty="0" smtClean="0"/>
              <a:t>Contribuer à l’écriture de textes </a:t>
            </a:r>
            <a:endParaRPr lang="fr-FR" sz="1200" dirty="0" smtClean="0"/>
          </a:p>
          <a:p>
            <a:r>
              <a:rPr lang="fr-FR" sz="1200" dirty="0" smtClean="0"/>
              <a:t>Les enfants sont mis en situation de contribuer à l’écriture de textes, les activités fournissant des occasions naturelles de laisser des traces de ce qui a été fait, observé ou appris. Ils apprennent à dicter un texte à l’adulte qui les conduit, par ses questions, à prendre conscience des exigences qui s’attachent à la forme de l’énoncé. Ils sont ainsi amenés à mieux contrôler le choix des mots et la structure syntaxique. À la fin de l’école maternelle, ils savent </a:t>
            </a:r>
            <a:r>
              <a:rPr lang="fr-FR" sz="1200" dirty="0" smtClean="0">
                <a:solidFill>
                  <a:srgbClr val="FF0000"/>
                </a:solidFill>
              </a:rPr>
              <a:t>transformer un énoncé oral spontané en un texte que l’adulte écrira sous leur dictée</a:t>
            </a:r>
            <a:r>
              <a:rPr lang="fr-FR" sz="1200" dirty="0" smtClean="0"/>
              <a:t>.</a:t>
            </a:r>
          </a:p>
          <a:p>
            <a:pPr>
              <a:buNone/>
            </a:pPr>
            <a:endParaRPr lang="fr-FR" sz="12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55000" lnSpcReduction="20000"/>
          </a:bodyPr>
          <a:lstStyle/>
          <a:p>
            <a:r>
              <a:rPr lang="fr-FR" b="1" dirty="0" smtClean="0"/>
              <a:t>SE FAMILIARISER AVEC L’ÉCRIT</a:t>
            </a:r>
            <a:endParaRPr lang="fr-FR" dirty="0" smtClean="0"/>
          </a:p>
          <a:p>
            <a:r>
              <a:rPr lang="fr-FR" dirty="0" smtClean="0"/>
              <a:t> </a:t>
            </a:r>
            <a:r>
              <a:rPr lang="fr-FR" b="1" dirty="0" smtClean="0"/>
              <a:t>À la fin de l’école maternelle l’enfant est capable de :</a:t>
            </a:r>
            <a:r>
              <a:rPr lang="fr-FR" dirty="0" smtClean="0"/>
              <a:t> </a:t>
            </a:r>
            <a:br>
              <a:rPr lang="fr-FR" dirty="0" smtClean="0"/>
            </a:br>
            <a:r>
              <a:rPr lang="fr-FR" dirty="0" smtClean="0"/>
              <a:t>- identifier les principales fonctions de l’écrit ; </a:t>
            </a:r>
            <a:br>
              <a:rPr lang="fr-FR" dirty="0" smtClean="0"/>
            </a:br>
            <a:r>
              <a:rPr lang="fr-FR" dirty="0" smtClean="0"/>
              <a:t>- écouter et </a:t>
            </a:r>
            <a:r>
              <a:rPr lang="fr-FR" b="1" dirty="0" smtClean="0"/>
              <a:t>comprendre un texte lu</a:t>
            </a:r>
            <a:r>
              <a:rPr lang="fr-FR" dirty="0" smtClean="0"/>
              <a:t> par l’adulte ; </a:t>
            </a:r>
            <a:br>
              <a:rPr lang="fr-FR" dirty="0" smtClean="0"/>
            </a:br>
            <a:r>
              <a:rPr lang="fr-FR" dirty="0" smtClean="0"/>
              <a:t>- connaître quelques textes du patrimoine, principalement des contes ; </a:t>
            </a:r>
            <a:br>
              <a:rPr lang="fr-FR" dirty="0" smtClean="0"/>
            </a:br>
            <a:r>
              <a:rPr lang="fr-FR" dirty="0" smtClean="0"/>
              <a:t>- </a:t>
            </a:r>
            <a:r>
              <a:rPr lang="fr-FR" b="1" dirty="0" smtClean="0"/>
              <a:t>produire un énoncé</a:t>
            </a:r>
            <a:r>
              <a:rPr lang="fr-FR" dirty="0" smtClean="0"/>
              <a:t> oral dans une forme adaptée pour qu’il puisse être écrit par un adulte.</a:t>
            </a:r>
          </a:p>
          <a:p>
            <a:r>
              <a:rPr lang="fr-FR" dirty="0" smtClean="0"/>
              <a:t> </a:t>
            </a:r>
          </a:p>
          <a:p>
            <a:r>
              <a:rPr lang="fr-FR" b="1" dirty="0" smtClean="0"/>
              <a:t>S’APPROPRIER LE LANGAGE</a:t>
            </a:r>
            <a:endParaRPr lang="fr-FR" dirty="0" smtClean="0"/>
          </a:p>
          <a:p>
            <a:r>
              <a:rPr lang="fr-FR" b="1" dirty="0" smtClean="0"/>
              <a:t>À la fin de l’école maternelle l’enfant est capable de :</a:t>
            </a:r>
            <a:br>
              <a:rPr lang="fr-FR" b="1" dirty="0" smtClean="0"/>
            </a:br>
            <a:r>
              <a:rPr lang="fr-FR" dirty="0" smtClean="0"/>
              <a:t>- comprendre un message et agir ou répondre de façon pertinente ; </a:t>
            </a:r>
            <a:br>
              <a:rPr lang="fr-FR" dirty="0" smtClean="0"/>
            </a:br>
            <a:r>
              <a:rPr lang="fr-FR" dirty="0" smtClean="0"/>
              <a:t>- nommer avec exactitude un objet, une personne ou une action ressortissant à la vie quotidienne ; </a:t>
            </a:r>
            <a:br>
              <a:rPr lang="fr-FR" dirty="0" smtClean="0"/>
            </a:br>
            <a:r>
              <a:rPr lang="fr-FR" dirty="0" smtClean="0"/>
              <a:t>- formuler, en se faisant comprendre, une description ou une question ; </a:t>
            </a:r>
            <a:br>
              <a:rPr lang="fr-FR" dirty="0" smtClean="0"/>
            </a:br>
            <a:r>
              <a:rPr lang="fr-FR" dirty="0" smtClean="0"/>
              <a:t>- </a:t>
            </a:r>
            <a:r>
              <a:rPr lang="fr-FR" b="1" dirty="0" smtClean="0"/>
              <a:t>raconter, en se faisant comprendre</a:t>
            </a:r>
            <a:r>
              <a:rPr lang="fr-FR" dirty="0" smtClean="0"/>
              <a:t>, un épisode vécu inconnu de son interlocuteur, ou une </a:t>
            </a:r>
            <a:r>
              <a:rPr lang="fr-FR" b="1" dirty="0" smtClean="0"/>
              <a:t>histoire inventée </a:t>
            </a:r>
            <a:r>
              <a:rPr lang="fr-FR" dirty="0" smtClean="0"/>
              <a:t>; </a:t>
            </a:r>
            <a:br>
              <a:rPr lang="fr-FR" dirty="0" smtClean="0"/>
            </a:br>
            <a:r>
              <a:rPr lang="fr-FR" dirty="0" smtClean="0"/>
              <a:t>- prendre l’initiative de poser des questions ou d’exprimer son point de vue.</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cap="small" dirty="0"/>
              <a:t>Lecture et mises en réseaux de livres </a:t>
            </a:r>
            <a:r>
              <a:rPr lang="fr-FR" dirty="0"/>
              <a:t/>
            </a:r>
            <a:br>
              <a:rPr lang="fr-FR" dirty="0"/>
            </a:br>
            <a:endParaRPr lang="fr-FR" dirty="0"/>
          </a:p>
        </p:txBody>
      </p:sp>
      <p:sp>
        <p:nvSpPr>
          <p:cNvPr id="3" name="Espace réservé du contenu 2"/>
          <p:cNvSpPr>
            <a:spLocks noGrp="1"/>
          </p:cNvSpPr>
          <p:nvPr>
            <p:ph idx="1"/>
          </p:nvPr>
        </p:nvSpPr>
        <p:spPr/>
        <p:txBody>
          <a:bodyPr>
            <a:normAutofit fontScale="70000" lnSpcReduction="20000"/>
          </a:bodyPr>
          <a:lstStyle/>
          <a:p>
            <a:pPr>
              <a:buNone/>
            </a:pPr>
            <a:r>
              <a:rPr lang="fr-FR" b="1" dirty="0"/>
              <a:t>5 ENJEUX</a:t>
            </a:r>
            <a:endParaRPr lang="fr-FR" dirty="0"/>
          </a:p>
          <a:p>
            <a:pPr marL="514350" lvl="0" indent="-514350" algn="just">
              <a:buFont typeface="+mj-lt"/>
              <a:buAutoNum type="arabicPeriod"/>
            </a:pPr>
            <a:r>
              <a:rPr lang="fr-FR" dirty="0"/>
              <a:t>Permettre à l’enfant de se construire une première culture littéraire commune et partagée </a:t>
            </a:r>
            <a:r>
              <a:rPr lang="fr-FR" dirty="0" smtClean="0"/>
              <a:t>et notamment au travers des albums du patrimoine</a:t>
            </a:r>
          </a:p>
          <a:p>
            <a:pPr marL="514350" lvl="0" indent="-514350" algn="just">
              <a:buFont typeface="+mj-lt"/>
              <a:buAutoNum type="arabicPeriod"/>
            </a:pPr>
            <a:r>
              <a:rPr lang="fr-FR" dirty="0"/>
              <a:t>Faire de cette mémoire culturelle commune un sujet d’échanges langagiers </a:t>
            </a:r>
            <a:endParaRPr lang="fr-FR" dirty="0" smtClean="0"/>
          </a:p>
          <a:p>
            <a:pPr marL="514350" lvl="0" indent="-514350" algn="just">
              <a:buFont typeface="+mj-lt"/>
              <a:buAutoNum type="arabicPeriod"/>
            </a:pPr>
            <a:r>
              <a:rPr lang="fr-FR" dirty="0"/>
              <a:t>Développer des stratégies permettant à l’enfant de comprendre les textes lus. </a:t>
            </a:r>
            <a:r>
              <a:rPr lang="fr-FR" b="1" dirty="0"/>
              <a:t>Comprendre et se faire comprendre e</a:t>
            </a:r>
            <a:r>
              <a:rPr lang="fr-FR" dirty="0"/>
              <a:t>st le véritable enjeu de la maîtrise de l’oral et de l’entrée dans l’écrit.</a:t>
            </a:r>
          </a:p>
          <a:p>
            <a:pPr marL="514350" lvl="0" indent="-514350" algn="just">
              <a:buFont typeface="+mj-lt"/>
              <a:buAutoNum type="arabicPeriod"/>
            </a:pPr>
            <a:r>
              <a:rPr lang="fr-FR" dirty="0"/>
              <a:t>Développer le langage oral et la langue de l’écrit. C’est une première approche de l’écrit, de sa syntaxe, de la structure du récit littéraire</a:t>
            </a:r>
          </a:p>
          <a:p>
            <a:pPr marL="514350" lvl="0" indent="-514350" algn="just">
              <a:buFont typeface="+mj-lt"/>
              <a:buAutoNum type="arabicPeriod"/>
            </a:pPr>
            <a:r>
              <a:rPr lang="fr-FR" dirty="0"/>
              <a:t>Développer l’imaginaire</a:t>
            </a:r>
          </a:p>
          <a:p>
            <a:pPr>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071570"/>
          </a:xfrm>
        </p:spPr>
        <p:txBody>
          <a:bodyPr>
            <a:normAutofit fontScale="90000"/>
          </a:bodyPr>
          <a:lstStyle/>
          <a:p>
            <a:r>
              <a:rPr lang="fr-FR" sz="2400" dirty="0" smtClean="0"/>
              <a:t/>
            </a:r>
            <a:br>
              <a:rPr lang="fr-FR" sz="2400" dirty="0" smtClean="0"/>
            </a:br>
            <a:r>
              <a:rPr lang="fr-FR" sz="2200" dirty="0" smtClean="0"/>
              <a:t>Faire raconter, mettre en réseau, reformuler et faire reformuler, faire évoquer,</a:t>
            </a:r>
            <a:br>
              <a:rPr lang="fr-FR" sz="2200" dirty="0" smtClean="0"/>
            </a:br>
            <a:r>
              <a:rPr lang="fr-FR" sz="2200" dirty="0" smtClean="0"/>
              <a:t> c’est mobiliser ce qui est nécessaire pour </a:t>
            </a:r>
            <a:r>
              <a:rPr lang="fr-FR" sz="2200" b="1" dirty="0" smtClean="0"/>
              <a:t>comprendre et se faire comprendre</a:t>
            </a:r>
            <a:r>
              <a:rPr lang="fr-FR" sz="2400" b="1" dirty="0" smtClean="0"/>
              <a:t/>
            </a:r>
            <a:br>
              <a:rPr lang="fr-FR" sz="2400" b="1" dirty="0" smtClean="0"/>
            </a:br>
            <a:r>
              <a:rPr lang="fr-FR" sz="2400" dirty="0" smtClean="0"/>
              <a:t> </a:t>
            </a:r>
            <a:endParaRPr lang="fr-FR" sz="2400" dirty="0"/>
          </a:p>
        </p:txBody>
      </p:sp>
      <p:sp>
        <p:nvSpPr>
          <p:cNvPr id="3" name="Espace réservé du contenu 2"/>
          <p:cNvSpPr>
            <a:spLocks noGrp="1"/>
          </p:cNvSpPr>
          <p:nvPr>
            <p:ph idx="1"/>
          </p:nvPr>
        </p:nvSpPr>
        <p:spPr/>
        <p:txBody>
          <a:bodyPr>
            <a:normAutofit fontScale="47500" lnSpcReduction="20000"/>
          </a:bodyPr>
          <a:lstStyle/>
          <a:p>
            <a:endParaRPr lang="fr-FR" dirty="0"/>
          </a:p>
          <a:p>
            <a:r>
              <a:rPr lang="fr-FR" dirty="0" smtClean="0"/>
              <a:t>Ce qui prévaut, c’est le travail sur la compréhension.</a:t>
            </a:r>
          </a:p>
          <a:p>
            <a:r>
              <a:rPr lang="fr-FR" dirty="0" smtClean="0"/>
              <a:t>Pratiquer </a:t>
            </a:r>
            <a:r>
              <a:rPr lang="fr-FR" dirty="0"/>
              <a:t>la littérature en maternelle ne peut se limiter à lire des albums. </a:t>
            </a:r>
          </a:p>
          <a:p>
            <a:r>
              <a:rPr lang="fr-FR" dirty="0" smtClean="0"/>
              <a:t>Comprendre </a:t>
            </a:r>
            <a:r>
              <a:rPr lang="fr-FR" dirty="0"/>
              <a:t>une histoire n’est pas automatique. Cela nécessite une démarche que le professeur doit développer. Il y a nécessité de relire pour approfondir, de comparer pour s’imprégner des différentes structures de récits, pour différencier les différents types d’histoire, pour cerner quels sont les éléments prédominants pour comprendre un récit. </a:t>
            </a:r>
          </a:p>
          <a:p>
            <a:r>
              <a:rPr lang="fr-FR" dirty="0"/>
              <a:t> </a:t>
            </a:r>
          </a:p>
          <a:p>
            <a:r>
              <a:rPr lang="fr-FR" b="1" dirty="0"/>
              <a:t>LA DÉMARCHE</a:t>
            </a:r>
            <a:endParaRPr lang="fr-FR" dirty="0"/>
          </a:p>
          <a:p>
            <a:r>
              <a:rPr lang="fr-FR" dirty="0" smtClean="0"/>
              <a:t>« C’est par des mises en relation, des comparaisons répétées entre des ouvrages que l’enfant va percevoir des éléments particuliers ou communs, récurrents ou différents des récits.</a:t>
            </a:r>
          </a:p>
          <a:p>
            <a:r>
              <a:rPr lang="fr-FR" i="1" dirty="0"/>
              <a:t>Il repère les </a:t>
            </a:r>
            <a:r>
              <a:rPr lang="fr-FR" b="1" i="1" dirty="0"/>
              <a:t>analogies</a:t>
            </a:r>
            <a:r>
              <a:rPr lang="fr-FR" i="1" dirty="0"/>
              <a:t> et les </a:t>
            </a:r>
            <a:r>
              <a:rPr lang="fr-FR" b="1" i="1" dirty="0"/>
              <a:t>différences</a:t>
            </a:r>
            <a:r>
              <a:rPr lang="fr-FR" i="1" dirty="0"/>
              <a:t>. Lorsqu'il apprend à parler, l'enfant se construit des catégories linguistiques en associant et en dissociant des éléments de la chaîne orale. Sur les textes, la mise en réseaux procède des mêmes principes, elle ne peut être que le fait de l'enfant. Elle a besoin de temps de </a:t>
            </a:r>
            <a:r>
              <a:rPr lang="fr-FR" b="1" i="1" dirty="0"/>
              <a:t>réception</a:t>
            </a:r>
            <a:r>
              <a:rPr lang="fr-FR" i="1" dirty="0"/>
              <a:t> et de temps de </a:t>
            </a:r>
            <a:r>
              <a:rPr lang="fr-FR" b="1" i="1" dirty="0"/>
              <a:t>production</a:t>
            </a:r>
            <a:r>
              <a:rPr lang="fr-FR" i="1" dirty="0"/>
              <a:t> sous forme de partages avec les pairs, de relectures, de feuilletages… pour permettre aux enfants d'exprimer ce qu'ils ont perçu. »</a:t>
            </a:r>
            <a:endParaRPr lang="fr-FR" dirty="0" smtClean="0"/>
          </a:p>
          <a:p>
            <a:r>
              <a:rPr lang="fr-FR" dirty="0"/>
              <a:t>Une lecture rapide et ininterrompue est nécessaire pour développer un </a:t>
            </a:r>
            <a:r>
              <a:rPr lang="fr-FR" b="1" dirty="0"/>
              <a:t>horizon d’attente</a:t>
            </a:r>
            <a:r>
              <a:rPr lang="fr-FR"/>
              <a:t>. </a:t>
            </a:r>
            <a:endParaRPr lang="fr-FR" dirty="0"/>
          </a:p>
          <a:p>
            <a:r>
              <a:rPr lang="fr-FR" dirty="0"/>
              <a:t>Si véritablement, l’objectif de la séance est la confrontation au texte écrit, lors de cette présentation, on évitera les reformulations pas à pas, les résumés ou synthèses successives, les rappels d’histoire. Ces derniers nous placent alors dans le domaine de l’oral, même si le niveau de langue est soutenu.</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800" b="1" dirty="0" smtClean="0"/>
              <a:t/>
            </a:r>
            <a:br>
              <a:rPr lang="fr-FR" sz="2800" b="1" dirty="0" smtClean="0"/>
            </a:br>
            <a:r>
              <a:rPr lang="fr-FR" sz="2800" b="1" dirty="0" smtClean="0"/>
              <a:t>Apprendre à mettre en réseau pour apprendre à comprendre des histoires</a:t>
            </a:r>
            <a:r>
              <a:rPr lang="fr-FR" sz="2800" dirty="0" smtClean="0"/>
              <a:t/>
            </a:r>
            <a:br>
              <a:rPr lang="fr-FR" sz="2800" dirty="0" smtClean="0"/>
            </a:br>
            <a:endParaRPr lang="fr-FR" sz="2800" dirty="0"/>
          </a:p>
        </p:txBody>
      </p:sp>
      <p:sp>
        <p:nvSpPr>
          <p:cNvPr id="3" name="Espace réservé du contenu 2"/>
          <p:cNvSpPr>
            <a:spLocks noGrp="1"/>
          </p:cNvSpPr>
          <p:nvPr>
            <p:ph idx="1"/>
          </p:nvPr>
        </p:nvSpPr>
        <p:spPr/>
        <p:txBody>
          <a:bodyPr>
            <a:normAutofit fontScale="77500" lnSpcReduction="20000"/>
          </a:bodyPr>
          <a:lstStyle/>
          <a:p>
            <a:pPr>
              <a:buNone/>
            </a:pPr>
            <a:r>
              <a:rPr lang="fr-FR" b="1" dirty="0" smtClean="0"/>
              <a:t>Échanger sur les livres permet d’organiser des savoirs sur le livre :</a:t>
            </a:r>
          </a:p>
          <a:p>
            <a:pPr>
              <a:buNone/>
            </a:pPr>
            <a:endParaRPr lang="fr-FR" dirty="0" smtClean="0"/>
          </a:p>
          <a:p>
            <a:r>
              <a:rPr lang="fr-FR" sz="3100" dirty="0" smtClean="0"/>
              <a:t>- construire des savoirs sur l'auteur</a:t>
            </a:r>
          </a:p>
          <a:p>
            <a:r>
              <a:rPr lang="fr-FR" sz="3100" dirty="0" smtClean="0"/>
              <a:t>- construire des savoirs sur les récits et leur fonctionnement </a:t>
            </a:r>
          </a:p>
          <a:p>
            <a:r>
              <a:rPr lang="fr-FR" sz="3100" dirty="0" smtClean="0"/>
              <a:t>- faire référence aux autres ouvrages</a:t>
            </a:r>
          </a:p>
          <a:p>
            <a:r>
              <a:rPr lang="fr-FR" sz="3100" dirty="0" smtClean="0"/>
              <a:t>- savoir lire les illustrations (couleurs, lignes, décor…)</a:t>
            </a:r>
          </a:p>
          <a:p>
            <a:r>
              <a:rPr lang="fr-FR" sz="3100" dirty="0" smtClean="0"/>
              <a:t>- avoir des attentes (</a:t>
            </a:r>
            <a:r>
              <a:rPr lang="fr-FR" sz="3100" b="1" dirty="0" smtClean="0"/>
              <a:t>horizon d'attente</a:t>
            </a:r>
            <a:r>
              <a:rPr lang="fr-FR" sz="3100" dirty="0" smtClean="0"/>
              <a:t>) par rapport aux personnages récurrents et archétypiques</a:t>
            </a:r>
          </a:p>
          <a:p>
            <a:r>
              <a:rPr lang="fr-FR" sz="3100" dirty="0" smtClean="0"/>
              <a:t>- repérer et expliciter la structure répétitive, la structure en alternance…, en boucle…).</a:t>
            </a:r>
          </a:p>
          <a:p>
            <a:r>
              <a:rPr lang="fr-FR" sz="3100" dirty="0" smtClean="0"/>
              <a:t>- connaitre les rôles des différents personnages (principaux et secondaires)</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normAutofit fontScale="90000"/>
          </a:bodyPr>
          <a:lstStyle/>
          <a:p>
            <a:r>
              <a:rPr lang="fr-FR" b="1" dirty="0" smtClean="0"/>
              <a:t/>
            </a:r>
            <a:br>
              <a:rPr lang="fr-FR" b="1" dirty="0" smtClean="0"/>
            </a:br>
            <a:r>
              <a:rPr lang="fr-FR" b="1" dirty="0" smtClean="0"/>
              <a:t>Des pistes pour le choix des albums</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55000" lnSpcReduction="20000"/>
          </a:bodyPr>
          <a:lstStyle/>
          <a:p>
            <a:pPr>
              <a:buNone/>
            </a:pPr>
            <a:r>
              <a:rPr lang="fr-FR" dirty="0" smtClean="0"/>
              <a:t>Il faut savoir dépasser son attirance personnelle pour tel type d’album ou d’illustrations. </a:t>
            </a:r>
          </a:p>
          <a:p>
            <a:pPr>
              <a:buNone/>
            </a:pPr>
            <a:r>
              <a:rPr lang="fr-FR" dirty="0" smtClean="0"/>
              <a:t>Parfois la simplicité est de rigueur, parfois une certaine complexité s’impose et oblige l’enfant à approfondir. Parfois, malgré une certaine résistance du texte à la compréhension, la magie des mots, le style littéraire peut capter l’adhésion des élèves.</a:t>
            </a:r>
          </a:p>
          <a:p>
            <a:pPr>
              <a:buNone/>
            </a:pPr>
            <a:endParaRPr lang="fr-FR" dirty="0" smtClean="0"/>
          </a:p>
          <a:p>
            <a:pPr>
              <a:buNone/>
            </a:pPr>
            <a:r>
              <a:rPr lang="fr-FR" dirty="0" smtClean="0"/>
              <a:t>On peut travailler sur :</a:t>
            </a:r>
          </a:p>
          <a:p>
            <a:pPr lvl="0"/>
            <a:r>
              <a:rPr lang="fr-FR" dirty="0" smtClean="0"/>
              <a:t>Différents genres littéraires ou types d’histoire</a:t>
            </a:r>
          </a:p>
          <a:p>
            <a:pPr lvl="0"/>
            <a:r>
              <a:rPr lang="fr-FR" dirty="0" smtClean="0"/>
              <a:t>La structure de l’album comme la structure réitérative dans les albums en randonnée</a:t>
            </a:r>
          </a:p>
          <a:p>
            <a:pPr lvl="0"/>
            <a:r>
              <a:rPr lang="fr-FR" dirty="0" smtClean="0"/>
              <a:t>Les variations sur une même histoire</a:t>
            </a:r>
          </a:p>
          <a:p>
            <a:pPr lvl="0"/>
            <a:r>
              <a:rPr lang="fr-FR" dirty="0" smtClean="0"/>
              <a:t>La distinction entre l’imaginaire du réel, l’album du documentaire</a:t>
            </a:r>
          </a:p>
          <a:p>
            <a:pPr lvl="0"/>
            <a:r>
              <a:rPr lang="fr-FR" dirty="0" smtClean="0"/>
              <a:t>Un aspect du texte littéraire (dialogue, émotions, chronologie et décors), </a:t>
            </a:r>
          </a:p>
          <a:p>
            <a:pPr lvl="0"/>
            <a:r>
              <a:rPr lang="fr-FR" dirty="0" smtClean="0"/>
              <a:t>Les personnages : les archétypes et leurs caractéristiques, les personnages principaux ou secondaires</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On distingue deux types de réseaux</a:t>
            </a:r>
            <a:endParaRPr lang="fr-FR" dirty="0"/>
          </a:p>
        </p:txBody>
      </p:sp>
      <p:sp>
        <p:nvSpPr>
          <p:cNvPr id="3" name="Espace réservé du contenu 2"/>
          <p:cNvSpPr>
            <a:spLocks noGrp="1"/>
          </p:cNvSpPr>
          <p:nvPr>
            <p:ph idx="1"/>
          </p:nvPr>
        </p:nvSpPr>
        <p:spPr/>
        <p:txBody>
          <a:bodyPr>
            <a:normAutofit fontScale="55000" lnSpcReduction="20000"/>
          </a:bodyPr>
          <a:lstStyle/>
          <a:p>
            <a:pPr marL="514350" indent="-514350">
              <a:buAutoNum type="arabicPeriod"/>
            </a:pPr>
            <a:r>
              <a:rPr lang="fr-FR" b="1" dirty="0" smtClean="0"/>
              <a:t>Des réseaux pour faire découvrir ou structurer le socle des références culturelles communes :</a:t>
            </a:r>
          </a:p>
          <a:p>
            <a:pPr marL="514350" indent="-514350">
              <a:buNone/>
            </a:pPr>
            <a:endParaRPr lang="fr-FR" b="1" dirty="0" smtClean="0"/>
          </a:p>
          <a:p>
            <a:r>
              <a:rPr lang="fr-FR" b="1" dirty="0" smtClean="0"/>
              <a:t>Autour de personnages archétypiques</a:t>
            </a:r>
            <a:r>
              <a:rPr lang="fr-FR" dirty="0" smtClean="0"/>
              <a:t>,</a:t>
            </a:r>
            <a:r>
              <a:rPr lang="fr-FR" u="sng" dirty="0" smtClean="0"/>
              <a:t>  </a:t>
            </a:r>
            <a:r>
              <a:rPr lang="fr-FR" u="sng" dirty="0" smtClean="0">
                <a:hlinkClick r:id="rId2" action="ppaction://hlinkfile"/>
              </a:rPr>
              <a:t>progression%20et%20choix%20de%20livres.pdf - </a:t>
            </a:r>
          </a:p>
          <a:p>
            <a:r>
              <a:rPr lang="fr-FR" dirty="0" smtClean="0"/>
              <a:t>traités dans notre littérature comme des figures, et de l'imagerie qui les accompagne (le loup, la sorcière, le héros invincible, le vilain pas beau) </a:t>
            </a:r>
          </a:p>
          <a:p>
            <a:pPr lvl="0"/>
            <a:r>
              <a:rPr lang="fr-FR" dirty="0" smtClean="0"/>
              <a:t>Distinguer les archétypes et leurs caractéristiques, les personnages principaux ou secondaires</a:t>
            </a:r>
          </a:p>
          <a:p>
            <a:r>
              <a:rPr lang="fr-FR" b="1" dirty="0" smtClean="0"/>
              <a:t>Autour de contes</a:t>
            </a:r>
            <a:r>
              <a:rPr lang="fr-FR" dirty="0" smtClean="0"/>
              <a:t> issus du patrimoine</a:t>
            </a:r>
          </a:p>
          <a:p>
            <a:r>
              <a:rPr lang="fr-FR" b="1" dirty="0" smtClean="0"/>
              <a:t>Autour des symboles</a:t>
            </a:r>
            <a:r>
              <a:rPr lang="fr-FR" dirty="0" smtClean="0"/>
              <a:t> particulièrement vivaces dans notre imaginaire collectif (eau, feu, mur, couleurs, saisons…) et présents dans la littérature. </a:t>
            </a:r>
          </a:p>
          <a:p>
            <a:r>
              <a:rPr lang="fr-FR" b="1" dirty="0" smtClean="0"/>
              <a:t>Autour des genres littéraires ou types d’histoires </a:t>
            </a:r>
            <a:r>
              <a:rPr lang="fr-FR" dirty="0" smtClean="0"/>
              <a:t>: </a:t>
            </a:r>
          </a:p>
          <a:p>
            <a:r>
              <a:rPr lang="fr-FR" b="1" dirty="0" smtClean="0"/>
              <a:t>Autour des mythes et légendes</a:t>
            </a:r>
            <a:r>
              <a:rPr lang="fr-FR" dirty="0" smtClean="0"/>
              <a:t> fondateurs de notre société et présents en filigrane dans la littérature de jeunesse (Icare, Ulysse, Jonas…). </a:t>
            </a:r>
          </a:p>
          <a:p>
            <a:pPr>
              <a:buNone/>
            </a:pPr>
            <a:r>
              <a:rPr lang="fr-FR" dirty="0" smtClean="0"/>
              <a:t> </a:t>
            </a:r>
          </a:p>
          <a:p>
            <a:pPr>
              <a:buNone/>
            </a:pPr>
            <a:endParaRPr lang="fr-FR" b="1" dirty="0" smtClean="0"/>
          </a:p>
          <a:p>
            <a:endParaRPr lang="fr-FR" dirty="0" smtClean="0"/>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TotalTime>
  <Words>929</Words>
  <Application>Microsoft Office PowerPoint</Application>
  <PresentationFormat>Affichage à l'écran (4:3)</PresentationFormat>
  <Paragraphs>168</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mettre des albums en réseau,  raconter et dicter des récits,  des projets et des activités pour échanger, comprendre et découvrir le monde de l’écrit</vt:lpstr>
      <vt:lpstr>Prévenir l’illettrisme dés l’école maternelle </vt:lpstr>
      <vt:lpstr>Les programmes : BO HS n°3 du 19 juin 2008 </vt:lpstr>
      <vt:lpstr>Diapositive 4</vt:lpstr>
      <vt:lpstr>Lecture et mises en réseaux de livres  </vt:lpstr>
      <vt:lpstr> Faire raconter, mettre en réseau, reformuler et faire reformuler, faire évoquer,  c’est mobiliser ce qui est nécessaire pour comprendre et se faire comprendre  </vt:lpstr>
      <vt:lpstr> Apprendre à mettre en réseau pour apprendre à comprendre des histoires </vt:lpstr>
      <vt:lpstr> Des pistes pour le choix des albums </vt:lpstr>
      <vt:lpstr>On distingue deux types de réseaux</vt:lpstr>
      <vt:lpstr>2. Des réseaux pour faire identifier des singularités  </vt:lpstr>
      <vt:lpstr> COMMENT METTRE EN ŒUVRE LA MISE EN RÉSEAU ?  </vt:lpstr>
      <vt:lpstr> Comprendre une histoire adaptée à son âge et le manifester en reformulant dans ses propres mots la trame narrative de l’histoire  </vt:lpstr>
      <vt:lpstr>2. Raconter un conte déjà connu en s’appuyant sur la succession des illustrations </vt:lpstr>
      <vt:lpstr>4. Évoquer à propos de quelques grandes expériences humaines, un texte lu ou raconté par le maître </vt:lpstr>
      <vt:lpstr>5.  Raconter brièvement l’histoire de quelques personnages de fiction rencontrés dans les albums ou dans les contes découverts en classe </vt:lpstr>
      <vt:lpstr>6. Exprimer et comprendre, dans le rappel d’un événement ou d’un récit, la situation temporelle de chaque événement par rapport à l’origine posée, leurs situations relatives en utilisant correctement les indicateurs temporels et chronologiques. </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Comprendre, raconter et dicter des récits,  des projets et des activités pour échanger et découvrir le monde de l’écrit </dc:title>
  <dc:creator>Your User Name</dc:creator>
  <cp:lastModifiedBy>Your User Name</cp:lastModifiedBy>
  <cp:revision>7</cp:revision>
  <dcterms:created xsi:type="dcterms:W3CDTF">2010-10-29T14:45:17Z</dcterms:created>
  <dcterms:modified xsi:type="dcterms:W3CDTF">2011-03-25T14:29:33Z</dcterms:modified>
</cp:coreProperties>
</file>