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59" r:id="rId2"/>
    <p:sldId id="360" r:id="rId3"/>
    <p:sldId id="361" r:id="rId4"/>
    <p:sldId id="301" r:id="rId5"/>
    <p:sldId id="259" r:id="rId6"/>
    <p:sldId id="285" r:id="rId7"/>
    <p:sldId id="269" r:id="rId8"/>
    <p:sldId id="270" r:id="rId9"/>
    <p:sldId id="271" r:id="rId10"/>
    <p:sldId id="315" r:id="rId11"/>
    <p:sldId id="302" r:id="rId12"/>
    <p:sldId id="362" r:id="rId13"/>
    <p:sldId id="364" r:id="rId14"/>
    <p:sldId id="333" r:id="rId15"/>
    <p:sldId id="258" r:id="rId16"/>
    <p:sldId id="295" r:id="rId17"/>
    <p:sldId id="298" r:id="rId18"/>
    <p:sldId id="297" r:id="rId19"/>
    <p:sldId id="299" r:id="rId20"/>
    <p:sldId id="334" r:id="rId21"/>
    <p:sldId id="331"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795F5D"/>
    <a:srgbClr val="A48A88"/>
    <a:srgbClr val="002CBF"/>
    <a:srgbClr val="3A865C"/>
    <a:srgbClr val="B98A82"/>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81633" autoAdjust="0"/>
  </p:normalViewPr>
  <p:slideViewPr>
    <p:cSldViewPr snapToGrid="0">
      <p:cViewPr varScale="1">
        <p:scale>
          <a:sx n="80" d="100"/>
          <a:sy n="80" d="100"/>
        </p:scale>
        <p:origin x="10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05BDA-E4DC-4850-86CC-D5B4C9DD499A}" type="datetimeFigureOut">
              <a:rPr lang="fr-FR" smtClean="0"/>
              <a:t>17/10/2024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0A889-55E8-4F42-AF28-71845185D4CC}" type="slidenum">
              <a:rPr lang="fr-FR" smtClean="0"/>
              <a:t>‹N°›</a:t>
            </a:fld>
            <a:endParaRPr lang="fr-FR"/>
          </a:p>
        </p:txBody>
      </p:sp>
    </p:spTree>
    <p:extLst>
      <p:ext uri="{BB962C8B-B14F-4D97-AF65-F5344CB8AC3E}">
        <p14:creationId xmlns:p14="http://schemas.microsoft.com/office/powerpoint/2010/main" val="181125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C8353C-A832-AE4C-9748-8E75F2E3D63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89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C8353C-A832-AE4C-9748-8E75F2E3D63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30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8D6045F1-491B-0148-9E80-0D2828FA5742}" type="datetimeFigureOut">
              <a:rPr lang="fr-FR" smtClean="0"/>
              <a:t>17/10/2024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2C5F5D8-2EC8-A448-B05B-4FE21B6B666E}" type="slidenum">
              <a:rPr lang="fr-FR" smtClean="0"/>
              <a:t>‹N°›</a:t>
            </a:fld>
            <a:endParaRPr lang="fr-FR"/>
          </a:p>
        </p:txBody>
      </p:sp>
    </p:spTree>
    <p:extLst>
      <p:ext uri="{BB962C8B-B14F-4D97-AF65-F5344CB8AC3E}">
        <p14:creationId xmlns:p14="http://schemas.microsoft.com/office/powerpoint/2010/main" val="19096837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6045F1-491B-0148-9E80-0D2828FA5742}" type="datetimeFigureOut">
              <a:rPr lang="fr-FR" smtClean="0"/>
              <a:t>17/10/2024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2C5F5D8-2EC8-A448-B05B-4FE21B6B666E}" type="slidenum">
              <a:rPr lang="fr-FR" smtClean="0"/>
              <a:t>‹N°›</a:t>
            </a:fld>
            <a:endParaRPr lang="fr-FR"/>
          </a:p>
        </p:txBody>
      </p:sp>
    </p:spTree>
    <p:extLst>
      <p:ext uri="{BB962C8B-B14F-4D97-AF65-F5344CB8AC3E}">
        <p14:creationId xmlns:p14="http://schemas.microsoft.com/office/powerpoint/2010/main" val="372311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6045F1-491B-0148-9E80-0D2828FA5742}" type="datetimeFigureOut">
              <a:rPr lang="fr-FR" smtClean="0"/>
              <a:t>17/10/2024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2C5F5D8-2EC8-A448-B05B-4FE21B6B666E}" type="slidenum">
              <a:rPr lang="fr-FR" smtClean="0"/>
              <a:t>‹N°›</a:t>
            </a:fld>
            <a:endParaRPr lang="fr-FR"/>
          </a:p>
        </p:txBody>
      </p:sp>
    </p:spTree>
    <p:extLst>
      <p:ext uri="{BB962C8B-B14F-4D97-AF65-F5344CB8AC3E}">
        <p14:creationId xmlns:p14="http://schemas.microsoft.com/office/powerpoint/2010/main" val="297499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D6045F1-491B-0148-9E80-0D2828FA5742}" type="datetimeFigureOut">
              <a:rPr lang="fr-FR" smtClean="0"/>
              <a:t>17/10/2024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2C5F5D8-2EC8-A448-B05B-4FE21B6B666E}" type="slidenum">
              <a:rPr lang="fr-FR" smtClean="0"/>
              <a:t>‹N°›</a:t>
            </a:fld>
            <a:endParaRPr lang="fr-FR"/>
          </a:p>
        </p:txBody>
      </p:sp>
    </p:spTree>
    <p:extLst>
      <p:ext uri="{BB962C8B-B14F-4D97-AF65-F5344CB8AC3E}">
        <p14:creationId xmlns:p14="http://schemas.microsoft.com/office/powerpoint/2010/main" val="10921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8D6045F1-491B-0148-9E80-0D2828FA5742}" type="datetimeFigureOut">
              <a:rPr lang="fr-FR" smtClean="0"/>
              <a:t>17/10/2024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2C5F5D8-2EC8-A448-B05B-4FE21B6B666E}" type="slidenum">
              <a:rPr lang="fr-FR" smtClean="0"/>
              <a:t>‹N°›</a:t>
            </a:fld>
            <a:endParaRPr lang="fr-FR"/>
          </a:p>
        </p:txBody>
      </p:sp>
    </p:spTree>
    <p:extLst>
      <p:ext uri="{BB962C8B-B14F-4D97-AF65-F5344CB8AC3E}">
        <p14:creationId xmlns:p14="http://schemas.microsoft.com/office/powerpoint/2010/main" val="18757977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8D6045F1-491B-0148-9E80-0D2828FA5742}" type="datetimeFigureOut">
              <a:rPr lang="fr-FR" smtClean="0"/>
              <a:t>17/10/2024</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12C5F5D8-2EC8-A448-B05B-4FE21B6B666E}" type="slidenum">
              <a:rPr lang="fr-FR" smtClean="0"/>
              <a:t>‹N°›</a:t>
            </a:fld>
            <a:endParaRPr lang="fr-FR"/>
          </a:p>
        </p:txBody>
      </p:sp>
    </p:spTree>
    <p:extLst>
      <p:ext uri="{BB962C8B-B14F-4D97-AF65-F5344CB8AC3E}">
        <p14:creationId xmlns:p14="http://schemas.microsoft.com/office/powerpoint/2010/main" val="232561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8D6045F1-491B-0148-9E80-0D2828FA5742}" type="datetimeFigureOut">
              <a:rPr lang="fr-FR" smtClean="0"/>
              <a:t>17/10/2024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2C5F5D8-2EC8-A448-B05B-4FE21B6B666E}"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99262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D6045F1-491B-0148-9E80-0D2828FA5742}" type="datetimeFigureOut">
              <a:rPr lang="fr-FR" smtClean="0"/>
              <a:t>17/10/2024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2C5F5D8-2EC8-A448-B05B-4FE21B6B666E}" type="slidenum">
              <a:rPr lang="fr-FR" smtClean="0"/>
              <a:t>‹N°›</a:t>
            </a:fld>
            <a:endParaRPr lang="fr-FR"/>
          </a:p>
        </p:txBody>
      </p:sp>
    </p:spTree>
    <p:extLst>
      <p:ext uri="{BB962C8B-B14F-4D97-AF65-F5344CB8AC3E}">
        <p14:creationId xmlns:p14="http://schemas.microsoft.com/office/powerpoint/2010/main" val="383670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045F1-491B-0148-9E80-0D2828FA5742}" type="datetimeFigureOut">
              <a:rPr lang="fr-FR" smtClean="0"/>
              <a:t>17/10/2024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2C5F5D8-2EC8-A448-B05B-4FE21B6B666E}" type="slidenum">
              <a:rPr lang="fr-FR" smtClean="0"/>
              <a:t>‹N°›</a:t>
            </a:fld>
            <a:endParaRPr lang="fr-FR"/>
          </a:p>
        </p:txBody>
      </p:sp>
    </p:spTree>
    <p:extLst>
      <p:ext uri="{BB962C8B-B14F-4D97-AF65-F5344CB8AC3E}">
        <p14:creationId xmlns:p14="http://schemas.microsoft.com/office/powerpoint/2010/main" val="424260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8D6045F1-491B-0148-9E80-0D2828FA5742}" type="datetimeFigureOut">
              <a:rPr lang="fr-FR" smtClean="0"/>
              <a:t>17/10/2024</a:t>
            </a:fld>
            <a:endParaRPr lang="fr-F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1" name="Slide Number Placeholder 10"/>
          <p:cNvSpPr>
            <a:spLocks noGrp="1"/>
          </p:cNvSpPr>
          <p:nvPr>
            <p:ph type="sldNum" sz="quarter" idx="12"/>
          </p:nvPr>
        </p:nvSpPr>
        <p:spPr/>
        <p:txBody>
          <a:bodyPr/>
          <a:lstStyle/>
          <a:p>
            <a:fld id="{12C5F5D8-2EC8-A448-B05B-4FE21B6B666E}" type="slidenum">
              <a:rPr lang="fr-FR" smtClean="0"/>
              <a:t>‹N°›</a:t>
            </a:fld>
            <a:endParaRPr lang="fr-FR"/>
          </a:p>
        </p:txBody>
      </p:sp>
    </p:spTree>
    <p:extLst>
      <p:ext uri="{BB962C8B-B14F-4D97-AF65-F5344CB8AC3E}">
        <p14:creationId xmlns:p14="http://schemas.microsoft.com/office/powerpoint/2010/main" val="361582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D6045F1-491B-0148-9E80-0D2828FA5742}" type="datetimeFigureOut">
              <a:rPr lang="fr-FR" smtClean="0"/>
              <a:t>17/10/2024</a:t>
            </a:fld>
            <a:endParaRPr lang="fr-F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0" name="Slide Number Placeholder 9"/>
          <p:cNvSpPr>
            <a:spLocks noGrp="1"/>
          </p:cNvSpPr>
          <p:nvPr>
            <p:ph type="sldNum" sz="quarter" idx="12"/>
          </p:nvPr>
        </p:nvSpPr>
        <p:spPr/>
        <p:txBody>
          <a:bodyPr/>
          <a:lstStyle/>
          <a:p>
            <a:fld id="{12C5F5D8-2EC8-A448-B05B-4FE21B6B666E}" type="slidenum">
              <a:rPr lang="fr-FR" smtClean="0"/>
              <a:t>‹N°›</a:t>
            </a:fld>
            <a:endParaRPr lang="fr-FR"/>
          </a:p>
        </p:txBody>
      </p:sp>
    </p:spTree>
    <p:extLst>
      <p:ext uri="{BB962C8B-B14F-4D97-AF65-F5344CB8AC3E}">
        <p14:creationId xmlns:p14="http://schemas.microsoft.com/office/powerpoint/2010/main" val="427556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D6045F1-491B-0148-9E80-0D2828FA5742}" type="datetimeFigureOut">
              <a:rPr lang="fr-FR" smtClean="0"/>
              <a:t>17/10/2024</a:t>
            </a:fld>
            <a:endParaRPr lang="fr-F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fr-F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12C5F5D8-2EC8-A448-B05B-4FE21B6B666E}" type="slidenum">
              <a:rPr lang="fr-FR" smtClean="0"/>
              <a:t>‹N°›</a:t>
            </a:fld>
            <a:endParaRPr lang="fr-FR"/>
          </a:p>
        </p:txBody>
      </p:sp>
    </p:spTree>
    <p:extLst>
      <p:ext uri="{BB962C8B-B14F-4D97-AF65-F5344CB8AC3E}">
        <p14:creationId xmlns:p14="http://schemas.microsoft.com/office/powerpoint/2010/main" val="3155973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2.xml"/><Relationship Id="rId7" Type="http://schemas.openxmlformats.org/officeDocument/2006/relationships/slide" Target="slide3.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image" Target="../media/image12.jpeg"/><Relationship Id="rId5" Type="http://schemas.openxmlformats.org/officeDocument/2006/relationships/slide" Target="slide8.xml"/><Relationship Id="rId10" Type="http://schemas.openxmlformats.org/officeDocument/2006/relationships/slide" Target="slide17.xml"/><Relationship Id="rId4" Type="http://schemas.openxmlformats.org/officeDocument/2006/relationships/slide" Target="slide4.xml"/><Relationship Id="rId9"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3.jpeg"/><Relationship Id="rId3" Type="http://schemas.openxmlformats.org/officeDocument/2006/relationships/slide" Target="slide6.xml"/><Relationship Id="rId7" Type="http://schemas.openxmlformats.org/officeDocument/2006/relationships/slide" Target="slide11.xml"/><Relationship Id="rId12" Type="http://schemas.openxmlformats.org/officeDocument/2006/relationships/slide" Target="slide1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20.xml"/><Relationship Id="rId5" Type="http://schemas.openxmlformats.org/officeDocument/2006/relationships/slide" Target="slide4.xml"/><Relationship Id="rId10" Type="http://schemas.openxmlformats.org/officeDocument/2006/relationships/slide" Target="slide13.xml"/><Relationship Id="rId4" Type="http://schemas.openxmlformats.org/officeDocument/2006/relationships/slide" Target="slide12.xml"/><Relationship Id="rId9"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9CE80888-984B-3B42-AAC5-F506877AB814}"/>
              </a:ext>
            </a:extLst>
          </p:cNvPr>
          <p:cNvSpPr/>
          <p:nvPr/>
        </p:nvSpPr>
        <p:spPr>
          <a:xfrm>
            <a:off x="318796" y="1269613"/>
            <a:ext cx="1994400" cy="1989271"/>
          </a:xfrm>
          <a:prstGeom prst="ellipse">
            <a:avLst/>
          </a:prstGeom>
          <a:blipFill dpi="0" rotWithShape="1">
            <a:blip r:embed="rId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grpSp>
        <p:nvGrpSpPr>
          <p:cNvPr id="8" name="Groupe 7">
            <a:extLst>
              <a:ext uri="{FF2B5EF4-FFF2-40B4-BE49-F238E27FC236}">
                <a16:creationId xmlns:a16="http://schemas.microsoft.com/office/drawing/2014/main" id="{B401FE97-CC80-B048-B82A-0D6D7504340C}"/>
              </a:ext>
            </a:extLst>
          </p:cNvPr>
          <p:cNvGrpSpPr/>
          <p:nvPr/>
        </p:nvGrpSpPr>
        <p:grpSpPr>
          <a:xfrm>
            <a:off x="2149692" y="349725"/>
            <a:ext cx="1919710" cy="1833180"/>
            <a:chOff x="1728230" y="832429"/>
            <a:chExt cx="1219596" cy="1219596"/>
          </a:xfrm>
          <a:solidFill>
            <a:srgbClr val="A3A3A3"/>
          </a:solidFill>
        </p:grpSpPr>
        <p:sp>
          <p:nvSpPr>
            <p:cNvPr id="9" name="Ellipse 8">
              <a:extLst>
                <a:ext uri="{FF2B5EF4-FFF2-40B4-BE49-F238E27FC236}">
                  <a16:creationId xmlns:a16="http://schemas.microsoft.com/office/drawing/2014/main" id="{C49F6C1A-17FC-B548-AF75-02098B7178C8}"/>
                </a:ext>
              </a:extLst>
            </p:cNvPr>
            <p:cNvSpPr/>
            <p:nvPr/>
          </p:nvSpPr>
          <p:spPr>
            <a:xfrm>
              <a:off x="1728230" y="832429"/>
              <a:ext cx="1219596" cy="1219596"/>
            </a:xfrm>
            <a:prstGeom prst="ellipse">
              <a:avLst/>
            </a:prstGeom>
            <a:solidFill>
              <a:srgbClr val="D3CC9A"/>
            </a:solidFill>
            <a:ln>
              <a:solidFill>
                <a:schemeClr val="tx1"/>
              </a:solidFill>
            </a:ln>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0" name="Ellipse 4">
              <a:extLst>
                <a:ext uri="{FF2B5EF4-FFF2-40B4-BE49-F238E27FC236}">
                  <a16:creationId xmlns:a16="http://schemas.microsoft.com/office/drawing/2014/main" id="{699C4FFE-F2F2-E74D-BD92-C202C20A1FBB}"/>
                </a:ext>
              </a:extLst>
            </p:cNvPr>
            <p:cNvSpPr txBox="1"/>
            <p:nvPr/>
          </p:nvSpPr>
          <p:spPr>
            <a:xfrm>
              <a:off x="1906836" y="1011035"/>
              <a:ext cx="862384" cy="862384"/>
            </a:xfrm>
            <a:prstGeom prst="rect">
              <a:avLst/>
            </a:prstGeom>
            <a:solidFill>
              <a:srgbClr val="D3CC9A"/>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srgbClr val="666C6B"/>
                  </a:solidFill>
                  <a:effectLst/>
                  <a:uLnTx/>
                  <a:uFillTx/>
                  <a:latin typeface="Gill Sans MT" panose="020B0502020104020203"/>
                  <a:ea typeface="+mn-ea"/>
                  <a:cs typeface="+mn-cs"/>
                </a:rPr>
                <a:t>Représenter, illustrer, inventer.</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666C6B"/>
                  </a:solidFill>
                  <a:effectLst/>
                  <a:uLnTx/>
                  <a:uFillTx/>
                  <a:latin typeface="Gill Sans MT" panose="020B0502020104020203"/>
                  <a:ea typeface="+mn-ea"/>
                  <a:cs typeface="+mn-cs"/>
                </a:rPr>
                <a:t>S’exprimer, découvrir des œuvres.</a:t>
              </a:r>
            </a:p>
          </p:txBody>
        </p:sp>
      </p:grpSp>
      <p:grpSp>
        <p:nvGrpSpPr>
          <p:cNvPr id="2" name="Groupe 1">
            <a:extLst>
              <a:ext uri="{FF2B5EF4-FFF2-40B4-BE49-F238E27FC236}">
                <a16:creationId xmlns:a16="http://schemas.microsoft.com/office/drawing/2014/main" id="{C620C3A1-7937-4C15-8629-FE47C8C7D937}"/>
              </a:ext>
            </a:extLst>
          </p:cNvPr>
          <p:cNvGrpSpPr/>
          <p:nvPr/>
        </p:nvGrpSpPr>
        <p:grpSpPr>
          <a:xfrm>
            <a:off x="2036696" y="2225482"/>
            <a:ext cx="1791638" cy="1687944"/>
            <a:chOff x="2036696" y="2225482"/>
            <a:chExt cx="1791638" cy="1687944"/>
          </a:xfrm>
        </p:grpSpPr>
        <p:sp>
          <p:nvSpPr>
            <p:cNvPr id="15" name="Ellipse 14">
              <a:extLst>
                <a:ext uri="{FF2B5EF4-FFF2-40B4-BE49-F238E27FC236}">
                  <a16:creationId xmlns:a16="http://schemas.microsoft.com/office/drawing/2014/main" id="{4A5F935F-F9DC-A74A-9629-82A7461323BD}"/>
                </a:ext>
              </a:extLst>
            </p:cNvPr>
            <p:cNvSpPr/>
            <p:nvPr/>
          </p:nvSpPr>
          <p:spPr>
            <a:xfrm>
              <a:off x="2036696" y="2225482"/>
              <a:ext cx="1791638" cy="1687944"/>
            </a:xfrm>
            <a:prstGeom prst="ellipse">
              <a:avLst/>
            </a:prstGeom>
            <a:solidFill>
              <a:srgbClr val="ACA589"/>
            </a:solidFill>
            <a:ln>
              <a:solidFill>
                <a:schemeClr val="tx1"/>
              </a:solidFill>
            </a:ln>
          </p:spPr>
          <p:style>
            <a:lnRef idx="2">
              <a:schemeClr val="lt1">
                <a:hueOff val="0"/>
                <a:satOff val="0"/>
                <a:lumOff val="0"/>
                <a:alphaOff val="0"/>
              </a:schemeClr>
            </a:lnRef>
            <a:fillRef idx="1">
              <a:schemeClr val="accent2">
                <a:hueOff val="-1212803"/>
                <a:satOff val="-69940"/>
                <a:lumOff val="7190"/>
                <a:alphaOff val="0"/>
              </a:schemeClr>
            </a:fillRef>
            <a:effectRef idx="0">
              <a:schemeClr val="accent2">
                <a:hueOff val="-1212803"/>
                <a:satOff val="-69940"/>
                <a:lumOff val="719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6" name="Ellipse 4">
              <a:extLst>
                <a:ext uri="{FF2B5EF4-FFF2-40B4-BE49-F238E27FC236}">
                  <a16:creationId xmlns:a16="http://schemas.microsoft.com/office/drawing/2014/main" id="{CF7B8EF8-F9A1-6941-B908-E29039B1719B}"/>
                </a:ext>
              </a:extLst>
            </p:cNvPr>
            <p:cNvSpPr txBox="1"/>
            <p:nvPr/>
          </p:nvSpPr>
          <p:spPr>
            <a:xfrm>
              <a:off x="2434627" y="2539634"/>
              <a:ext cx="1067913" cy="1038272"/>
            </a:xfrm>
            <a:prstGeom prst="rect">
              <a:avLst/>
            </a:prstGeom>
            <a:solidFill>
              <a:srgbClr val="ACA589"/>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4A5356"/>
                  </a:solidFill>
                  <a:effectLst/>
                  <a:uLnTx/>
                  <a:uFillTx/>
                  <a:latin typeface="Gill Sans MT" panose="020B0502020104020203"/>
                  <a:ea typeface="+mn-ea"/>
                  <a:cs typeface="+mn-cs"/>
                </a:rPr>
                <a:t>10 minutes de  découverte d’œuvres ou de dessin par jour,  pendant 7 semaines  (2 périodes)  </a:t>
              </a:r>
            </a:p>
          </p:txBody>
        </p:sp>
      </p:grpSp>
      <p:sp>
        <p:nvSpPr>
          <p:cNvPr id="17" name="Ellipse 16">
            <a:extLst>
              <a:ext uri="{FF2B5EF4-FFF2-40B4-BE49-F238E27FC236}">
                <a16:creationId xmlns:a16="http://schemas.microsoft.com/office/drawing/2014/main" id="{0535C723-6BA5-9F48-8C39-9C7EBA41A26E}"/>
              </a:ext>
            </a:extLst>
          </p:cNvPr>
          <p:cNvSpPr/>
          <p:nvPr/>
        </p:nvSpPr>
        <p:spPr>
          <a:xfrm>
            <a:off x="219029" y="3666617"/>
            <a:ext cx="3051187" cy="3001431"/>
          </a:xfrm>
          <a:prstGeom prst="ellipse">
            <a:avLst/>
          </a:prstGeom>
          <a:solidFill>
            <a:srgbClr val="D0B89B"/>
          </a:solidFill>
          <a:ln>
            <a:solidFill>
              <a:schemeClr val="tx1"/>
            </a:solidFill>
          </a:ln>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1" name="Ellipse 4">
            <a:extLst>
              <a:ext uri="{FF2B5EF4-FFF2-40B4-BE49-F238E27FC236}">
                <a16:creationId xmlns:a16="http://schemas.microsoft.com/office/drawing/2014/main" id="{3D461EC4-DE13-0346-A288-9A83A3EB3A13}"/>
              </a:ext>
            </a:extLst>
          </p:cNvPr>
          <p:cNvSpPr txBox="1"/>
          <p:nvPr/>
        </p:nvSpPr>
        <p:spPr>
          <a:xfrm>
            <a:off x="691759" y="4055241"/>
            <a:ext cx="2075935" cy="2149771"/>
          </a:xfrm>
          <a:prstGeom prst="rect">
            <a:avLst/>
          </a:prstGeom>
          <a:solidFill>
            <a:srgbClr val="D0B89B"/>
          </a:solidFill>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rPr>
              <a:t>Une thématique, une consigne simple, une feuille, un crayon à papier, des crayons de couleurs ou des feutres mais pas de gomme, des rendus tous différents ! </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rPr>
              <a:t>Un espace de partage</a:t>
            </a:r>
          </a:p>
        </p:txBody>
      </p:sp>
      <p:grpSp>
        <p:nvGrpSpPr>
          <p:cNvPr id="22" name="Groupe 21">
            <a:extLst>
              <a:ext uri="{FF2B5EF4-FFF2-40B4-BE49-F238E27FC236}">
                <a16:creationId xmlns:a16="http://schemas.microsoft.com/office/drawing/2014/main" id="{26422F9B-E8CE-DF45-ABFD-666578DCF6AD}"/>
              </a:ext>
            </a:extLst>
          </p:cNvPr>
          <p:cNvGrpSpPr/>
          <p:nvPr/>
        </p:nvGrpSpPr>
        <p:grpSpPr>
          <a:xfrm>
            <a:off x="7070498" y="460590"/>
            <a:ext cx="1299786" cy="1219596"/>
            <a:chOff x="3454201" y="1245"/>
            <a:chExt cx="1219596" cy="1219596"/>
          </a:xfrm>
          <a:solidFill>
            <a:srgbClr val="DFD6CE"/>
          </a:solidFill>
        </p:grpSpPr>
        <p:sp>
          <p:nvSpPr>
            <p:cNvPr id="23" name="Ellipse 22">
              <a:extLst>
                <a:ext uri="{FF2B5EF4-FFF2-40B4-BE49-F238E27FC236}">
                  <a16:creationId xmlns:a16="http://schemas.microsoft.com/office/drawing/2014/main" id="{AB120A48-1C1A-E64F-AB3E-DF0976CD5A2E}"/>
                </a:ext>
              </a:extLst>
            </p:cNvPr>
            <p:cNvSpPr/>
            <p:nvPr/>
          </p:nvSpPr>
          <p:spPr>
            <a:xfrm>
              <a:off x="3454201" y="1245"/>
              <a:ext cx="1219596" cy="1219596"/>
            </a:xfrm>
            <a:prstGeom prst="ellipse">
              <a:avLst/>
            </a:prstGeom>
            <a:grpFill/>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4" name="Ellipse 4">
              <a:extLst>
                <a:ext uri="{FF2B5EF4-FFF2-40B4-BE49-F238E27FC236}">
                  <a16:creationId xmlns:a16="http://schemas.microsoft.com/office/drawing/2014/main" id="{66E18348-0638-2641-883D-671F56701E7E}"/>
                </a:ext>
              </a:extLst>
            </p:cNvPr>
            <p:cNvSpPr txBox="1"/>
            <p:nvPr/>
          </p:nvSpPr>
          <p:spPr>
            <a:xfrm>
              <a:off x="3632807" y="179851"/>
              <a:ext cx="862384" cy="86238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rPr>
                <a:t>Un défi en arts plastiques</a:t>
              </a:r>
            </a:p>
          </p:txBody>
        </p:sp>
      </p:grpSp>
      <p:grpSp>
        <p:nvGrpSpPr>
          <p:cNvPr id="29" name="Groupe 28">
            <a:extLst>
              <a:ext uri="{FF2B5EF4-FFF2-40B4-BE49-F238E27FC236}">
                <a16:creationId xmlns:a16="http://schemas.microsoft.com/office/drawing/2014/main" id="{0D663AD1-E7C6-C548-BF09-7C99994935FE}"/>
              </a:ext>
            </a:extLst>
          </p:cNvPr>
          <p:cNvGrpSpPr/>
          <p:nvPr/>
        </p:nvGrpSpPr>
        <p:grpSpPr>
          <a:xfrm>
            <a:off x="8949392" y="1400545"/>
            <a:ext cx="1219596" cy="1219596"/>
            <a:chOff x="5180172" y="832429"/>
            <a:chExt cx="1219596" cy="1219596"/>
          </a:xfrm>
          <a:solidFill>
            <a:srgbClr val="B2B1A6"/>
          </a:solidFill>
        </p:grpSpPr>
        <p:sp>
          <p:nvSpPr>
            <p:cNvPr id="30" name="Ellipse 29">
              <a:extLst>
                <a:ext uri="{FF2B5EF4-FFF2-40B4-BE49-F238E27FC236}">
                  <a16:creationId xmlns:a16="http://schemas.microsoft.com/office/drawing/2014/main" id="{E174BC4B-AEAA-624F-B81B-72178B4DD059}"/>
                </a:ext>
              </a:extLst>
            </p:cNvPr>
            <p:cNvSpPr/>
            <p:nvPr/>
          </p:nvSpPr>
          <p:spPr>
            <a:xfrm>
              <a:off x="5180172" y="832429"/>
              <a:ext cx="1219596" cy="1219596"/>
            </a:xfrm>
            <a:prstGeom prst="ellipse">
              <a:avLst/>
            </a:prstGeom>
            <a:grpFill/>
            <a:ln>
              <a:solidFill>
                <a:schemeClr val="tx1"/>
              </a:solidFill>
            </a:ln>
          </p:spPr>
          <p:style>
            <a:lnRef idx="2">
              <a:schemeClr val="lt1">
                <a:hueOff val="0"/>
                <a:satOff val="0"/>
                <a:lumOff val="0"/>
                <a:alphaOff val="0"/>
              </a:schemeClr>
            </a:lnRef>
            <a:fillRef idx="1">
              <a:schemeClr val="accent2">
                <a:hueOff val="-242561"/>
                <a:satOff val="-13988"/>
                <a:lumOff val="1438"/>
                <a:alphaOff val="0"/>
              </a:schemeClr>
            </a:fillRef>
            <a:effectRef idx="0">
              <a:schemeClr val="accent2">
                <a:hueOff val="-242561"/>
                <a:satOff val="-13988"/>
                <a:lumOff val="1438"/>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31" name="Ellipse 4">
              <a:extLst>
                <a:ext uri="{FF2B5EF4-FFF2-40B4-BE49-F238E27FC236}">
                  <a16:creationId xmlns:a16="http://schemas.microsoft.com/office/drawing/2014/main" id="{DCB0612D-20BA-2045-A3D0-8A818EA4020E}"/>
                </a:ext>
              </a:extLst>
            </p:cNvPr>
            <p:cNvSpPr txBox="1"/>
            <p:nvPr/>
          </p:nvSpPr>
          <p:spPr>
            <a:xfrm>
              <a:off x="5358778" y="1011035"/>
              <a:ext cx="862384" cy="8623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rPr>
                <a:t>Tous les élèves</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rPr>
                <a:t>C1</a:t>
              </a:r>
              <a:r>
                <a:rPr kumimoji="0" lang="fr-FR" sz="1600" b="0" i="0" u="none" strike="noStrike" kern="1200" cap="none" spc="0" normalizeH="0" baseline="0" noProof="0" dirty="0">
                  <a:ln>
                    <a:noFill/>
                  </a:ln>
                  <a:solidFill>
                    <a:srgbClr val="4A5356"/>
                  </a:solidFill>
                  <a:effectLst/>
                  <a:uLnTx/>
                  <a:uFillTx/>
                  <a:latin typeface="Calibri" panose="020F0502020204030204" pitchFamily="34" charset="0"/>
                  <a:ea typeface="+mn-ea"/>
                  <a:cs typeface="Calibri" panose="020F0502020204030204" pitchFamily="34" charset="0"/>
                </a:rPr>
                <a:t>→C3</a:t>
              </a:r>
              <a:endPar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endParaRPr>
            </a:p>
          </p:txBody>
        </p:sp>
      </p:grpSp>
      <p:grpSp>
        <p:nvGrpSpPr>
          <p:cNvPr id="56" name="Groupe 55">
            <a:extLst>
              <a:ext uri="{FF2B5EF4-FFF2-40B4-BE49-F238E27FC236}">
                <a16:creationId xmlns:a16="http://schemas.microsoft.com/office/drawing/2014/main" id="{2F848AB1-77B4-5D43-8147-365E5BCA0C31}"/>
              </a:ext>
            </a:extLst>
          </p:cNvPr>
          <p:cNvGrpSpPr/>
          <p:nvPr/>
        </p:nvGrpSpPr>
        <p:grpSpPr>
          <a:xfrm>
            <a:off x="5692161" y="2376072"/>
            <a:ext cx="2127952" cy="2048417"/>
            <a:chOff x="2911862" y="1577093"/>
            <a:chExt cx="2127952" cy="2048417"/>
          </a:xfrm>
        </p:grpSpPr>
        <p:sp>
          <p:nvSpPr>
            <p:cNvPr id="57" name="Ellipse 56">
              <a:extLst>
                <a:ext uri="{FF2B5EF4-FFF2-40B4-BE49-F238E27FC236}">
                  <a16:creationId xmlns:a16="http://schemas.microsoft.com/office/drawing/2014/main" id="{D5C3B45A-422A-EF4B-AE49-56255B82C188}"/>
                </a:ext>
              </a:extLst>
            </p:cNvPr>
            <p:cNvSpPr/>
            <p:nvPr/>
          </p:nvSpPr>
          <p:spPr>
            <a:xfrm>
              <a:off x="2911862" y="1577093"/>
              <a:ext cx="2127952" cy="2048417"/>
            </a:xfrm>
            <a:prstGeom prst="ellipse">
              <a:avLst/>
            </a:prstGeom>
            <a:solidFill>
              <a:srgbClr val="CDC9BB"/>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8" name="Ellipse 4">
              <a:extLst>
                <a:ext uri="{FF2B5EF4-FFF2-40B4-BE49-F238E27FC236}">
                  <a16:creationId xmlns:a16="http://schemas.microsoft.com/office/drawing/2014/main" id="{5E60769F-73D0-E547-8710-478356A269C9}"/>
                </a:ext>
              </a:extLst>
            </p:cNvPr>
            <p:cNvSpPr txBox="1"/>
            <p:nvPr/>
          </p:nvSpPr>
          <p:spPr>
            <a:xfrm>
              <a:off x="3298749" y="1908062"/>
              <a:ext cx="1345143" cy="1395707"/>
            </a:xfrm>
            <a:prstGeom prst="rect">
              <a:avLst/>
            </a:prstGeom>
            <a:solidFill>
              <a:srgbClr val="CDC9BB"/>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FR" sz="1800" b="1" i="0" u="none" strike="noStrike" kern="1200" cap="none" spc="0" normalizeH="0" baseline="0" noProof="0" dirty="0">
                  <a:ln>
                    <a:noFill/>
                  </a:ln>
                  <a:solidFill>
                    <a:srgbClr val="4A5356"/>
                  </a:solidFill>
                  <a:effectLst/>
                  <a:uLnTx/>
                  <a:uFillTx/>
                  <a:latin typeface="Gill Sans MT" panose="020B0502020104020203"/>
                  <a:ea typeface="+mn-ea"/>
                  <a:cs typeface="+mn-cs"/>
                </a:rPr>
                <a:t>UN JOUR, UNE ŒUVRE.</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FR" sz="1800" b="1" i="0" u="none" strike="noStrike" kern="1200" cap="none" spc="0" normalizeH="0" baseline="0" noProof="0" dirty="0">
                  <a:ln>
                    <a:noFill/>
                  </a:ln>
                  <a:solidFill>
                    <a:srgbClr val="4A5356"/>
                  </a:solidFill>
                  <a:effectLst/>
                  <a:uLnTx/>
                  <a:uFillTx/>
                  <a:latin typeface="Gill Sans MT" panose="020B0502020104020203"/>
                  <a:ea typeface="+mn-ea"/>
                  <a:cs typeface="+mn-cs"/>
                </a:rPr>
                <a:t>UN JOUR,   UN DESSIN.</a:t>
              </a:r>
            </a:p>
          </p:txBody>
        </p:sp>
      </p:grpSp>
      <p:grpSp>
        <p:nvGrpSpPr>
          <p:cNvPr id="60" name="Groupe 59">
            <a:extLst>
              <a:ext uri="{FF2B5EF4-FFF2-40B4-BE49-F238E27FC236}">
                <a16:creationId xmlns:a16="http://schemas.microsoft.com/office/drawing/2014/main" id="{D08E55F8-219A-F946-9346-5460C493C39A}"/>
              </a:ext>
            </a:extLst>
          </p:cNvPr>
          <p:cNvGrpSpPr/>
          <p:nvPr/>
        </p:nvGrpSpPr>
        <p:grpSpPr>
          <a:xfrm>
            <a:off x="9561886" y="3084171"/>
            <a:ext cx="1994400" cy="1989271"/>
            <a:chOff x="5606452" y="2700082"/>
            <a:chExt cx="1219596" cy="1219596"/>
          </a:xfrm>
          <a:solidFill>
            <a:srgbClr val="B2B1A6"/>
          </a:solidFill>
        </p:grpSpPr>
        <p:sp>
          <p:nvSpPr>
            <p:cNvPr id="61" name="Ellipse 60">
              <a:extLst>
                <a:ext uri="{FF2B5EF4-FFF2-40B4-BE49-F238E27FC236}">
                  <a16:creationId xmlns:a16="http://schemas.microsoft.com/office/drawing/2014/main" id="{486A80D9-3CB9-5F40-A1CF-25A938A72A98}"/>
                </a:ext>
              </a:extLst>
            </p:cNvPr>
            <p:cNvSpPr/>
            <p:nvPr/>
          </p:nvSpPr>
          <p:spPr>
            <a:xfrm>
              <a:off x="5606452" y="2700082"/>
              <a:ext cx="1219596" cy="1219596"/>
            </a:xfrm>
            <a:prstGeom prst="ellipse">
              <a:avLst/>
            </a:prstGeom>
            <a:solidFill>
              <a:srgbClr val="C8CCCC"/>
            </a:solidFill>
            <a:ln>
              <a:solidFill>
                <a:schemeClr val="tx1"/>
              </a:solidFill>
            </a:ln>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62" name="Ellipse 4">
              <a:extLst>
                <a:ext uri="{FF2B5EF4-FFF2-40B4-BE49-F238E27FC236}">
                  <a16:creationId xmlns:a16="http://schemas.microsoft.com/office/drawing/2014/main" id="{24C94074-B69E-214A-951B-064D5BB8D05B}"/>
                </a:ext>
              </a:extLst>
            </p:cNvPr>
            <p:cNvSpPr txBox="1"/>
            <p:nvPr/>
          </p:nvSpPr>
          <p:spPr>
            <a:xfrm>
              <a:off x="5785058" y="2878688"/>
              <a:ext cx="862384" cy="862384"/>
            </a:xfrm>
            <a:prstGeom prst="rect">
              <a:avLst/>
            </a:prstGeom>
            <a:solidFill>
              <a:srgbClr val="C8CCCC"/>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rPr>
                <a:t>Dedans (classe) ou dehors (cour), dans un carnet de dessin ou sur papier libre, format A5 </a:t>
              </a:r>
            </a:p>
          </p:txBody>
        </p:sp>
      </p:grpSp>
      <p:grpSp>
        <p:nvGrpSpPr>
          <p:cNvPr id="63" name="Groupe 62">
            <a:extLst>
              <a:ext uri="{FF2B5EF4-FFF2-40B4-BE49-F238E27FC236}">
                <a16:creationId xmlns:a16="http://schemas.microsoft.com/office/drawing/2014/main" id="{52CDDB97-3629-1547-B7BB-8DE1E5F58D3A}"/>
              </a:ext>
            </a:extLst>
          </p:cNvPr>
          <p:cNvGrpSpPr/>
          <p:nvPr/>
        </p:nvGrpSpPr>
        <p:grpSpPr>
          <a:xfrm>
            <a:off x="8487613" y="4970777"/>
            <a:ext cx="1490331" cy="1510918"/>
            <a:chOff x="4412043" y="4197824"/>
            <a:chExt cx="1219596" cy="1219596"/>
          </a:xfrm>
          <a:solidFill>
            <a:srgbClr val="F4ECB7"/>
          </a:solidFill>
        </p:grpSpPr>
        <p:sp>
          <p:nvSpPr>
            <p:cNvPr id="64" name="Ellipse 63">
              <a:extLst>
                <a:ext uri="{FF2B5EF4-FFF2-40B4-BE49-F238E27FC236}">
                  <a16:creationId xmlns:a16="http://schemas.microsoft.com/office/drawing/2014/main" id="{D493A1BE-F94E-D64B-8A50-D1E4A2632106}"/>
                </a:ext>
              </a:extLst>
            </p:cNvPr>
            <p:cNvSpPr/>
            <p:nvPr/>
          </p:nvSpPr>
          <p:spPr>
            <a:xfrm>
              <a:off x="4412043" y="4197824"/>
              <a:ext cx="1219596" cy="1219596"/>
            </a:xfrm>
            <a:prstGeom prst="ellipse">
              <a:avLst/>
            </a:prstGeom>
            <a:grpFill/>
            <a:ln>
              <a:solidFill>
                <a:schemeClr val="tx1"/>
              </a:solidFill>
            </a:ln>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65" name="Ellipse 4">
              <a:extLst>
                <a:ext uri="{FF2B5EF4-FFF2-40B4-BE49-F238E27FC236}">
                  <a16:creationId xmlns:a16="http://schemas.microsoft.com/office/drawing/2014/main" id="{8EB4654D-F2F2-D542-89B1-E20C0DF5BA7B}"/>
                </a:ext>
              </a:extLst>
            </p:cNvPr>
            <p:cNvSpPr txBox="1"/>
            <p:nvPr/>
          </p:nvSpPr>
          <p:spPr>
            <a:xfrm>
              <a:off x="4590649" y="4376430"/>
              <a:ext cx="862384" cy="86238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rPr>
                <a:t>Activité ritualisée, à la même heure chaque jour</a:t>
              </a:r>
            </a:p>
          </p:txBody>
        </p:sp>
      </p:grpSp>
      <p:grpSp>
        <p:nvGrpSpPr>
          <p:cNvPr id="68" name="Groupe 67">
            <a:extLst>
              <a:ext uri="{FF2B5EF4-FFF2-40B4-BE49-F238E27FC236}">
                <a16:creationId xmlns:a16="http://schemas.microsoft.com/office/drawing/2014/main" id="{6B0018BA-5DE6-1F42-9CB7-255C732AD0E2}"/>
              </a:ext>
            </a:extLst>
          </p:cNvPr>
          <p:cNvGrpSpPr/>
          <p:nvPr/>
        </p:nvGrpSpPr>
        <p:grpSpPr>
          <a:xfrm>
            <a:off x="7218541" y="4715854"/>
            <a:ext cx="923558" cy="923558"/>
            <a:chOff x="2571973" y="3192156"/>
            <a:chExt cx="923558" cy="923558"/>
          </a:xfrm>
          <a:solidFill>
            <a:srgbClr val="F4ECB7"/>
          </a:solidFill>
        </p:grpSpPr>
        <p:sp>
          <p:nvSpPr>
            <p:cNvPr id="69" name="Ellipse 68">
              <a:extLst>
                <a:ext uri="{FF2B5EF4-FFF2-40B4-BE49-F238E27FC236}">
                  <a16:creationId xmlns:a16="http://schemas.microsoft.com/office/drawing/2014/main" id="{D468F444-7CF7-4949-865B-995031F2D836}"/>
                </a:ext>
              </a:extLst>
            </p:cNvPr>
            <p:cNvSpPr/>
            <p:nvPr/>
          </p:nvSpPr>
          <p:spPr>
            <a:xfrm>
              <a:off x="2571973" y="3192156"/>
              <a:ext cx="923558" cy="923558"/>
            </a:xfrm>
            <a:prstGeom prst="ellipse">
              <a:avLst/>
            </a:prstGeom>
            <a:grpFill/>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sp>
        <p:sp>
          <p:nvSpPr>
            <p:cNvPr id="70" name="Ellipse 4">
              <a:extLst>
                <a:ext uri="{FF2B5EF4-FFF2-40B4-BE49-F238E27FC236}">
                  <a16:creationId xmlns:a16="http://schemas.microsoft.com/office/drawing/2014/main" id="{823DFD80-4EC2-4E4D-8CBC-C8611C319529}"/>
                </a:ext>
              </a:extLst>
            </p:cNvPr>
            <p:cNvSpPr txBox="1"/>
            <p:nvPr/>
          </p:nvSpPr>
          <p:spPr>
            <a:xfrm>
              <a:off x="2707225" y="3327408"/>
              <a:ext cx="653054" cy="6530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srgbClr val="4A5356"/>
                  </a:solidFill>
                  <a:effectLst/>
                  <a:uLnTx/>
                  <a:uFillTx/>
                  <a:latin typeface="Gill Sans MT" panose="020B0502020104020203"/>
                  <a:ea typeface="+mn-ea"/>
                  <a:cs typeface="+mn-cs"/>
                </a:rPr>
                <a:t>Quand</a:t>
              </a:r>
            </a:p>
          </p:txBody>
        </p:sp>
      </p:grpSp>
      <p:grpSp>
        <p:nvGrpSpPr>
          <p:cNvPr id="71" name="Groupe 70">
            <a:extLst>
              <a:ext uri="{FF2B5EF4-FFF2-40B4-BE49-F238E27FC236}">
                <a16:creationId xmlns:a16="http://schemas.microsoft.com/office/drawing/2014/main" id="{4CC848A5-9139-0F4A-9804-57D9EE050799}"/>
              </a:ext>
            </a:extLst>
          </p:cNvPr>
          <p:cNvGrpSpPr/>
          <p:nvPr/>
        </p:nvGrpSpPr>
        <p:grpSpPr>
          <a:xfrm>
            <a:off x="5134342" y="4444886"/>
            <a:ext cx="923558" cy="923558"/>
            <a:chOff x="2571973" y="3192156"/>
            <a:chExt cx="923558" cy="923558"/>
          </a:xfrm>
          <a:solidFill>
            <a:srgbClr val="D0B89B"/>
          </a:solidFill>
        </p:grpSpPr>
        <p:sp>
          <p:nvSpPr>
            <p:cNvPr id="72" name="Ellipse 71">
              <a:extLst>
                <a:ext uri="{FF2B5EF4-FFF2-40B4-BE49-F238E27FC236}">
                  <a16:creationId xmlns:a16="http://schemas.microsoft.com/office/drawing/2014/main" id="{14A9C159-B791-774B-BB3C-B1C30834C637}"/>
                </a:ext>
              </a:extLst>
            </p:cNvPr>
            <p:cNvSpPr/>
            <p:nvPr/>
          </p:nvSpPr>
          <p:spPr>
            <a:xfrm>
              <a:off x="2571973" y="3192156"/>
              <a:ext cx="923558" cy="923558"/>
            </a:xfrm>
            <a:prstGeom prst="ellipse">
              <a:avLst/>
            </a:prstGeom>
            <a:grpFill/>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sp>
        <p:sp>
          <p:nvSpPr>
            <p:cNvPr id="73" name="Ellipse 4">
              <a:extLst>
                <a:ext uri="{FF2B5EF4-FFF2-40B4-BE49-F238E27FC236}">
                  <a16:creationId xmlns:a16="http://schemas.microsoft.com/office/drawing/2014/main" id="{2668AEDA-C94A-6F46-B323-AE0CE9B3976C}"/>
                </a:ext>
              </a:extLst>
            </p:cNvPr>
            <p:cNvSpPr txBox="1"/>
            <p:nvPr/>
          </p:nvSpPr>
          <p:spPr>
            <a:xfrm>
              <a:off x="2707226" y="3502728"/>
              <a:ext cx="713807" cy="3746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4A5356"/>
                  </a:solidFill>
                  <a:effectLst/>
                  <a:uLnTx/>
                  <a:uFillTx/>
                  <a:latin typeface="Gill Sans MT" panose="020B0502020104020203"/>
                  <a:ea typeface="+mn-ea"/>
                  <a:cs typeface="+mn-cs"/>
                </a:rPr>
                <a:t>Comment</a:t>
              </a:r>
            </a:p>
          </p:txBody>
        </p:sp>
      </p:grpSp>
      <p:grpSp>
        <p:nvGrpSpPr>
          <p:cNvPr id="74" name="Groupe 73">
            <a:extLst>
              <a:ext uri="{FF2B5EF4-FFF2-40B4-BE49-F238E27FC236}">
                <a16:creationId xmlns:a16="http://schemas.microsoft.com/office/drawing/2014/main" id="{6B693DE1-9E28-1A43-8EF4-A60C57826BEC}"/>
              </a:ext>
            </a:extLst>
          </p:cNvPr>
          <p:cNvGrpSpPr/>
          <p:nvPr/>
        </p:nvGrpSpPr>
        <p:grpSpPr>
          <a:xfrm>
            <a:off x="8025834" y="3204838"/>
            <a:ext cx="923558" cy="923558"/>
            <a:chOff x="2571973" y="3192156"/>
            <a:chExt cx="923558" cy="923558"/>
          </a:xfrm>
          <a:solidFill>
            <a:srgbClr val="C8CCCC"/>
          </a:solidFill>
        </p:grpSpPr>
        <p:sp>
          <p:nvSpPr>
            <p:cNvPr id="75" name="Ellipse 74">
              <a:extLst>
                <a:ext uri="{FF2B5EF4-FFF2-40B4-BE49-F238E27FC236}">
                  <a16:creationId xmlns:a16="http://schemas.microsoft.com/office/drawing/2014/main" id="{E148058B-CAD8-4A42-B6D9-4A58316312FA}"/>
                </a:ext>
              </a:extLst>
            </p:cNvPr>
            <p:cNvSpPr/>
            <p:nvPr/>
          </p:nvSpPr>
          <p:spPr>
            <a:xfrm>
              <a:off x="2571973" y="3192156"/>
              <a:ext cx="923558" cy="923558"/>
            </a:xfrm>
            <a:prstGeom prst="ellipse">
              <a:avLst/>
            </a:prstGeom>
            <a:grpFill/>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sp>
        <p:sp>
          <p:nvSpPr>
            <p:cNvPr id="76" name="Ellipse 4">
              <a:extLst>
                <a:ext uri="{FF2B5EF4-FFF2-40B4-BE49-F238E27FC236}">
                  <a16:creationId xmlns:a16="http://schemas.microsoft.com/office/drawing/2014/main" id="{257D96E9-188A-2F42-98A3-44D453BADE60}"/>
                </a:ext>
              </a:extLst>
            </p:cNvPr>
            <p:cNvSpPr txBox="1"/>
            <p:nvPr/>
          </p:nvSpPr>
          <p:spPr>
            <a:xfrm>
              <a:off x="2707225" y="3327408"/>
              <a:ext cx="653054" cy="6530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srgbClr val="4A5356"/>
                  </a:solidFill>
                  <a:effectLst/>
                  <a:uLnTx/>
                  <a:uFillTx/>
                  <a:latin typeface="Gill Sans MT" panose="020B0502020104020203"/>
                  <a:ea typeface="+mn-ea"/>
                  <a:cs typeface="+mn-cs"/>
                </a:rPr>
                <a:t>où</a:t>
              </a:r>
            </a:p>
          </p:txBody>
        </p:sp>
      </p:grpSp>
      <p:sp>
        <p:nvSpPr>
          <p:cNvPr id="78" name="Ellipse 77">
            <a:extLst>
              <a:ext uri="{FF2B5EF4-FFF2-40B4-BE49-F238E27FC236}">
                <a16:creationId xmlns:a16="http://schemas.microsoft.com/office/drawing/2014/main" id="{35EACE2A-1097-BA41-B606-A33621F87F7E}"/>
              </a:ext>
            </a:extLst>
          </p:cNvPr>
          <p:cNvSpPr/>
          <p:nvPr/>
        </p:nvSpPr>
        <p:spPr>
          <a:xfrm>
            <a:off x="7678848" y="1962588"/>
            <a:ext cx="923558" cy="923558"/>
          </a:xfrm>
          <a:prstGeom prst="ellipse">
            <a:avLst/>
          </a:prstGeom>
          <a:solidFill>
            <a:srgbClr val="B2B1A6"/>
          </a:solidFill>
          <a:ln>
            <a:solidFill>
              <a:schemeClr val="tx1"/>
            </a:solidFill>
          </a:ln>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4A5356"/>
                </a:solidFill>
                <a:effectLst/>
                <a:uLnTx/>
                <a:uFillTx/>
                <a:latin typeface="Gill Sans MT" panose="020B0502020104020203"/>
                <a:ea typeface="+mn-ea"/>
                <a:cs typeface="+mn-cs"/>
              </a:rPr>
              <a:t>Pour       Qui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4A5356"/>
                </a:solidFill>
                <a:effectLst/>
                <a:uLnTx/>
                <a:uFillTx/>
                <a:latin typeface="Gill Sans MT" panose="020B0502020104020203"/>
                <a:ea typeface="+mn-ea"/>
                <a:cs typeface="+mn-cs"/>
              </a:rPr>
              <a:t> Quoi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grpSp>
        <p:nvGrpSpPr>
          <p:cNvPr id="80" name="Groupe 79">
            <a:extLst>
              <a:ext uri="{FF2B5EF4-FFF2-40B4-BE49-F238E27FC236}">
                <a16:creationId xmlns:a16="http://schemas.microsoft.com/office/drawing/2014/main" id="{D65BB962-D2DE-AF4D-B861-A0249242EC30}"/>
              </a:ext>
            </a:extLst>
          </p:cNvPr>
          <p:cNvGrpSpPr/>
          <p:nvPr/>
        </p:nvGrpSpPr>
        <p:grpSpPr>
          <a:xfrm>
            <a:off x="4346036" y="3318536"/>
            <a:ext cx="923558" cy="923558"/>
            <a:chOff x="2571973" y="3192156"/>
            <a:chExt cx="923558" cy="923558"/>
          </a:xfrm>
        </p:grpSpPr>
        <p:sp>
          <p:nvSpPr>
            <p:cNvPr id="81" name="Ellipse 80">
              <a:extLst>
                <a:ext uri="{FF2B5EF4-FFF2-40B4-BE49-F238E27FC236}">
                  <a16:creationId xmlns:a16="http://schemas.microsoft.com/office/drawing/2014/main" id="{E22F46F1-8A98-234A-9489-4275DE0264C7}"/>
                </a:ext>
              </a:extLst>
            </p:cNvPr>
            <p:cNvSpPr/>
            <p:nvPr/>
          </p:nvSpPr>
          <p:spPr>
            <a:xfrm>
              <a:off x="2571973" y="3192156"/>
              <a:ext cx="923558" cy="923558"/>
            </a:xfrm>
            <a:prstGeom prst="ellipse">
              <a:avLst/>
            </a:prstGeom>
            <a:solidFill>
              <a:srgbClr val="ACA589"/>
            </a:solidFill>
            <a:ln>
              <a:solidFill>
                <a:schemeClr val="tx1"/>
              </a:solidFill>
            </a:ln>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sp>
        <p:sp>
          <p:nvSpPr>
            <p:cNvPr id="82" name="Ellipse 4">
              <a:extLst>
                <a:ext uri="{FF2B5EF4-FFF2-40B4-BE49-F238E27FC236}">
                  <a16:creationId xmlns:a16="http://schemas.microsoft.com/office/drawing/2014/main" id="{35442CFB-2B00-D648-B7C1-1A838C48D7C2}"/>
                </a:ext>
              </a:extLst>
            </p:cNvPr>
            <p:cNvSpPr txBox="1"/>
            <p:nvPr/>
          </p:nvSpPr>
          <p:spPr>
            <a:xfrm>
              <a:off x="2707225" y="3327408"/>
              <a:ext cx="653054" cy="653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srgbClr val="4A5356"/>
                  </a:solidFill>
                  <a:effectLst/>
                  <a:uLnTx/>
                  <a:uFillTx/>
                  <a:latin typeface="Gill Sans MT" panose="020B0502020104020203"/>
                  <a:ea typeface="+mn-ea"/>
                  <a:cs typeface="+mn-cs"/>
                </a:rPr>
                <a:t>Combien</a:t>
              </a:r>
            </a:p>
          </p:txBody>
        </p:sp>
      </p:grpSp>
      <p:sp>
        <p:nvSpPr>
          <p:cNvPr id="84" name="Ellipse 83">
            <a:extLst>
              <a:ext uri="{FF2B5EF4-FFF2-40B4-BE49-F238E27FC236}">
                <a16:creationId xmlns:a16="http://schemas.microsoft.com/office/drawing/2014/main" id="{C9B9ECC9-3A1F-6B41-AAB1-86439D11A89F}"/>
              </a:ext>
            </a:extLst>
          </p:cNvPr>
          <p:cNvSpPr/>
          <p:nvPr/>
        </p:nvSpPr>
        <p:spPr>
          <a:xfrm>
            <a:off x="6191496" y="1313758"/>
            <a:ext cx="923558" cy="923558"/>
          </a:xfrm>
          <a:prstGeom prst="ellipse">
            <a:avLst/>
          </a:prstGeom>
          <a:solidFill>
            <a:srgbClr val="DFD6CE"/>
          </a:solidFill>
          <a:ln>
            <a:solidFill>
              <a:schemeClr val="tx1"/>
            </a:solidFill>
          </a:ln>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sp>
      <p:grpSp>
        <p:nvGrpSpPr>
          <p:cNvPr id="86" name="Groupe 85">
            <a:extLst>
              <a:ext uri="{FF2B5EF4-FFF2-40B4-BE49-F238E27FC236}">
                <a16:creationId xmlns:a16="http://schemas.microsoft.com/office/drawing/2014/main" id="{4DAECC73-8A0B-6248-885A-6F29F9AD7709}"/>
              </a:ext>
            </a:extLst>
          </p:cNvPr>
          <p:cNvGrpSpPr/>
          <p:nvPr/>
        </p:nvGrpSpPr>
        <p:grpSpPr>
          <a:xfrm>
            <a:off x="4614984" y="1974266"/>
            <a:ext cx="923558" cy="923558"/>
            <a:chOff x="2599434" y="3268808"/>
            <a:chExt cx="923558" cy="923558"/>
          </a:xfrm>
          <a:solidFill>
            <a:srgbClr val="D3CC9A"/>
          </a:solidFill>
        </p:grpSpPr>
        <p:sp>
          <p:nvSpPr>
            <p:cNvPr id="87" name="Ellipse 86">
              <a:extLst>
                <a:ext uri="{FF2B5EF4-FFF2-40B4-BE49-F238E27FC236}">
                  <a16:creationId xmlns:a16="http://schemas.microsoft.com/office/drawing/2014/main" id="{C0C74A98-981A-DD48-8CAD-6934F057A690}"/>
                </a:ext>
              </a:extLst>
            </p:cNvPr>
            <p:cNvSpPr/>
            <p:nvPr/>
          </p:nvSpPr>
          <p:spPr>
            <a:xfrm>
              <a:off x="2599434" y="3268808"/>
              <a:ext cx="923558" cy="923558"/>
            </a:xfrm>
            <a:prstGeom prst="ellipse">
              <a:avLst/>
            </a:prstGeom>
            <a:grpFill/>
            <a:ln>
              <a:solidFill>
                <a:schemeClr val="tx1"/>
              </a:solidFill>
            </a:ln>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sp>
        <p:sp>
          <p:nvSpPr>
            <p:cNvPr id="88" name="Ellipse 4">
              <a:extLst>
                <a:ext uri="{FF2B5EF4-FFF2-40B4-BE49-F238E27FC236}">
                  <a16:creationId xmlns:a16="http://schemas.microsoft.com/office/drawing/2014/main" id="{E5C4F090-D40A-CC46-A551-F360296E5777}"/>
                </a:ext>
              </a:extLst>
            </p:cNvPr>
            <p:cNvSpPr txBox="1"/>
            <p:nvPr/>
          </p:nvSpPr>
          <p:spPr>
            <a:xfrm>
              <a:off x="2720891" y="3506906"/>
              <a:ext cx="708911" cy="4354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srgbClr val="4A5356"/>
                  </a:solidFill>
                  <a:effectLst/>
                  <a:uLnTx/>
                  <a:uFillTx/>
                  <a:latin typeface="Gill Sans MT" panose="020B0502020104020203"/>
                  <a:ea typeface="+mn-ea"/>
                  <a:cs typeface="+mn-cs"/>
                </a:rPr>
                <a:t>Pourquoi</a:t>
              </a:r>
            </a:p>
          </p:txBody>
        </p:sp>
      </p:grpSp>
      <p:sp>
        <p:nvSpPr>
          <p:cNvPr id="90" name="ZoneTexte 89">
            <a:extLst>
              <a:ext uri="{FF2B5EF4-FFF2-40B4-BE49-F238E27FC236}">
                <a16:creationId xmlns:a16="http://schemas.microsoft.com/office/drawing/2014/main" id="{AEF0EF35-F172-D849-A6D6-5752A6054914}"/>
              </a:ext>
            </a:extLst>
          </p:cNvPr>
          <p:cNvSpPr txBox="1"/>
          <p:nvPr/>
        </p:nvSpPr>
        <p:spPr>
          <a:xfrm rot="1194409">
            <a:off x="9071030" y="730560"/>
            <a:ext cx="343432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Desdemona" pitchFamily="82" charset="77"/>
                <a:ea typeface="+mn-ea"/>
                <a:cs typeface="+mn-cs"/>
              </a:rPr>
              <a:t>DEFI  ARTS et ANIMAUX</a:t>
            </a:r>
          </a:p>
        </p:txBody>
      </p:sp>
      <p:sp>
        <p:nvSpPr>
          <p:cNvPr id="91" name="ZoneTexte 90">
            <a:extLst>
              <a:ext uri="{FF2B5EF4-FFF2-40B4-BE49-F238E27FC236}">
                <a16:creationId xmlns:a16="http://schemas.microsoft.com/office/drawing/2014/main" id="{CE12858C-9062-2746-88FC-BE095B483E0E}"/>
              </a:ext>
            </a:extLst>
          </p:cNvPr>
          <p:cNvSpPr txBox="1"/>
          <p:nvPr/>
        </p:nvSpPr>
        <p:spPr>
          <a:xfrm>
            <a:off x="6268723" y="1579151"/>
            <a:ext cx="67441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rPr>
              <a:t>  </a:t>
            </a:r>
            <a:r>
              <a:rPr kumimoji="0" lang="fr-FR" sz="1200" b="0" i="0" u="none" strike="noStrike" kern="1200" cap="none" spc="0" normalizeH="0" baseline="0" noProof="0" dirty="0">
                <a:ln>
                  <a:noFill/>
                </a:ln>
                <a:solidFill>
                  <a:srgbClr val="4A5356"/>
                </a:solidFill>
                <a:effectLst/>
                <a:uLnTx/>
                <a:uFillTx/>
                <a:latin typeface="Gill Sans MT" panose="020B0502020104020203"/>
                <a:ea typeface="+mn-ea"/>
                <a:cs typeface="+mn-cs"/>
              </a:rPr>
              <a:t>Quoi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4A5356"/>
              </a:solidFill>
              <a:effectLst/>
              <a:uLnTx/>
              <a:uFillTx/>
              <a:latin typeface="Gill Sans MT" panose="020B0502020104020203"/>
              <a:ea typeface="+mn-ea"/>
              <a:cs typeface="+mn-cs"/>
            </a:endParaRPr>
          </a:p>
        </p:txBody>
      </p:sp>
      <p:grpSp>
        <p:nvGrpSpPr>
          <p:cNvPr id="48" name="Groupe 47">
            <a:extLst>
              <a:ext uri="{FF2B5EF4-FFF2-40B4-BE49-F238E27FC236}">
                <a16:creationId xmlns:a16="http://schemas.microsoft.com/office/drawing/2014/main" id="{326C6909-DA95-B444-978A-0A8A2011DBB1}"/>
              </a:ext>
            </a:extLst>
          </p:cNvPr>
          <p:cNvGrpSpPr/>
          <p:nvPr/>
        </p:nvGrpSpPr>
        <p:grpSpPr>
          <a:xfrm>
            <a:off x="3751432" y="29845"/>
            <a:ext cx="1919710" cy="1833180"/>
            <a:chOff x="1728230" y="832429"/>
            <a:chExt cx="1219596" cy="1219596"/>
          </a:xfrm>
          <a:solidFill>
            <a:srgbClr val="A3A3A3"/>
          </a:solidFill>
        </p:grpSpPr>
        <p:sp>
          <p:nvSpPr>
            <p:cNvPr id="49" name="Ellipse 48">
              <a:extLst>
                <a:ext uri="{FF2B5EF4-FFF2-40B4-BE49-F238E27FC236}">
                  <a16:creationId xmlns:a16="http://schemas.microsoft.com/office/drawing/2014/main" id="{4367D022-A5EC-B145-A190-B2B98F11F161}"/>
                </a:ext>
              </a:extLst>
            </p:cNvPr>
            <p:cNvSpPr/>
            <p:nvPr/>
          </p:nvSpPr>
          <p:spPr>
            <a:xfrm>
              <a:off x="1728230" y="832429"/>
              <a:ext cx="1219596" cy="1219596"/>
            </a:xfrm>
            <a:prstGeom prst="ellipse">
              <a:avLst/>
            </a:prstGeom>
            <a:solidFill>
              <a:srgbClr val="D3CC9A"/>
            </a:solidFill>
            <a:ln>
              <a:solidFill>
                <a:schemeClr val="tx1"/>
              </a:solidFill>
            </a:ln>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50" name="Ellipse 4">
              <a:extLst>
                <a:ext uri="{FF2B5EF4-FFF2-40B4-BE49-F238E27FC236}">
                  <a16:creationId xmlns:a16="http://schemas.microsoft.com/office/drawing/2014/main" id="{617DF02D-0B73-3F43-B264-8D54318F06B1}"/>
                </a:ext>
              </a:extLst>
            </p:cNvPr>
            <p:cNvSpPr txBox="1"/>
            <p:nvPr/>
          </p:nvSpPr>
          <p:spPr>
            <a:xfrm>
              <a:off x="1906836" y="1011035"/>
              <a:ext cx="862384" cy="862384"/>
            </a:xfrm>
            <a:prstGeom prst="rect">
              <a:avLst/>
            </a:prstGeom>
            <a:solidFill>
              <a:srgbClr val="D3CC9A"/>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srgbClr val="4A5356"/>
                  </a:solidFill>
                  <a:effectLst/>
                  <a:uLnTx/>
                  <a:uFillTx/>
                  <a:latin typeface="Gill Sans MT" panose="020B0502020104020203"/>
                  <a:ea typeface="+mn-ea"/>
                  <a:cs typeface="+mn-cs"/>
                </a:rPr>
                <a:t>Renforcer</a:t>
              </a:r>
              <a:r>
                <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rPr>
                <a:t> </a:t>
              </a:r>
              <a:r>
                <a:rPr kumimoji="0" lang="fr-FR" sz="1600" b="1" i="0" u="none" strike="noStrike" kern="1200" cap="none" spc="0" normalizeH="0" baseline="0" noProof="0" dirty="0">
                  <a:ln>
                    <a:noFill/>
                  </a:ln>
                  <a:solidFill>
                    <a:srgbClr val="4A5356"/>
                  </a:solidFill>
                  <a:effectLst/>
                  <a:uLnTx/>
                  <a:uFillTx/>
                  <a:latin typeface="Gill Sans MT" panose="020B0502020104020203"/>
                  <a:ea typeface="+mn-ea"/>
                  <a:cs typeface="+mn-cs"/>
                </a:rPr>
                <a:t>les liens</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rPr>
                <a:t>entre les disciplines.</a:t>
              </a:r>
            </a:p>
          </p:txBody>
        </p:sp>
      </p:grpSp>
      <p:sp>
        <p:nvSpPr>
          <p:cNvPr id="3" name="Espace réservé du pied de page 2">
            <a:extLst>
              <a:ext uri="{FF2B5EF4-FFF2-40B4-BE49-F238E27FC236}">
                <a16:creationId xmlns:a16="http://schemas.microsoft.com/office/drawing/2014/main" id="{62F09747-C80A-4837-A7DB-3BBFA57B5BF1}"/>
              </a:ext>
            </a:extLst>
          </p:cNvPr>
          <p:cNvSpPr>
            <a:spLocks noGrp="1"/>
          </p:cNvSpPr>
          <p:nvPr>
            <p:ph type="ftr" sz="quarter" idx="11"/>
          </p:nvPr>
        </p:nvSpPr>
        <p:spPr>
          <a:xfrm>
            <a:off x="3465456" y="6432310"/>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Barbara Samuel - Conseillère pédagogique départementale en arts visuels, DSDEN 27</a:t>
            </a:r>
          </a:p>
        </p:txBody>
      </p:sp>
    </p:spTree>
    <p:extLst>
      <p:ext uri="{BB962C8B-B14F-4D97-AF65-F5344CB8AC3E}">
        <p14:creationId xmlns:p14="http://schemas.microsoft.com/office/powerpoint/2010/main" val="352205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EDF6261-7F79-4436-880F-A55108607F57}"/>
              </a:ext>
            </a:extLst>
          </p:cNvPr>
          <p:cNvSpPr txBox="1"/>
          <p:nvPr/>
        </p:nvSpPr>
        <p:spPr>
          <a:xfrm>
            <a:off x="491834" y="6241534"/>
            <a:ext cx="647279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 photographie a été prise du dernier étage du Centre Pompidou. </a:t>
            </a:r>
          </a:p>
        </p:txBody>
      </p:sp>
      <p:pic>
        <p:nvPicPr>
          <p:cNvPr id="4" name="Image 3">
            <a:extLst>
              <a:ext uri="{FF2B5EF4-FFF2-40B4-BE49-F238E27FC236}">
                <a16:creationId xmlns:a16="http://schemas.microsoft.com/office/drawing/2014/main" id="{28913CBB-2A10-468A-8C7D-66A09BC736B9}"/>
              </a:ext>
            </a:extLst>
          </p:cNvPr>
          <p:cNvPicPr>
            <a:picLocks noChangeAspect="1"/>
          </p:cNvPicPr>
          <p:nvPr/>
        </p:nvPicPr>
        <p:blipFill rotWithShape="1">
          <a:blip r:embed="rId2"/>
          <a:srcRect b="12821"/>
          <a:stretch/>
        </p:blipFill>
        <p:spPr>
          <a:xfrm>
            <a:off x="1677719" y="247134"/>
            <a:ext cx="9146050" cy="5978769"/>
          </a:xfrm>
          <a:prstGeom prst="rect">
            <a:avLst/>
          </a:prstGeom>
        </p:spPr>
      </p:pic>
    </p:spTree>
    <p:extLst>
      <p:ext uri="{BB962C8B-B14F-4D97-AF65-F5344CB8AC3E}">
        <p14:creationId xmlns:p14="http://schemas.microsoft.com/office/powerpoint/2010/main" val="53911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77C632-D6EE-4525-9734-80DA143DB054}"/>
              </a:ext>
            </a:extLst>
          </p:cNvPr>
          <p:cNvSpPr/>
          <p:nvPr/>
        </p:nvSpPr>
        <p:spPr>
          <a:xfrm>
            <a:off x="500382" y="114440"/>
            <a:ext cx="11464666" cy="369332"/>
          </a:xfrm>
          <a:prstGeom prst="rect">
            <a:avLst/>
          </a:prstGeom>
          <a:solidFill>
            <a:srgbClr val="666C6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Gill Sans MT" panose="020B0502020104020203"/>
                <a:ea typeface="+mn-ea"/>
                <a:cs typeface="+mn-cs"/>
              </a:rPr>
              <a:t>SEMAINE 1 - JOUR 4 : prolongement</a:t>
            </a: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3" name="ZoneTexte 2">
            <a:extLst>
              <a:ext uri="{FF2B5EF4-FFF2-40B4-BE49-F238E27FC236}">
                <a16:creationId xmlns:a16="http://schemas.microsoft.com/office/drawing/2014/main" id="{F39E0E73-6095-42CC-8BC7-120B9717C2C7}"/>
              </a:ext>
            </a:extLst>
          </p:cNvPr>
          <p:cNvSpPr txBox="1"/>
          <p:nvPr/>
        </p:nvSpPr>
        <p:spPr>
          <a:xfrm>
            <a:off x="500382" y="789892"/>
            <a:ext cx="11464666" cy="923330"/>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Consigne</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dessine autant de chats que tu le peux sur la feuille en laissant le moins d’espace possible. Ils peuvent même se superposer, il peut y en avoir des grands, des petits, certains devant, d’autres derrière, dans des positions diverses…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(On donnera une petite feuille, format A5 (14,8 x 21 cm) ou A6 (10,5 x 14,8 cm))</a:t>
            </a:r>
          </a:p>
        </p:txBody>
      </p:sp>
      <p:sp>
        <p:nvSpPr>
          <p:cNvPr id="7" name="ZoneTexte 6">
            <a:extLst>
              <a:ext uri="{FF2B5EF4-FFF2-40B4-BE49-F238E27FC236}">
                <a16:creationId xmlns:a16="http://schemas.microsoft.com/office/drawing/2014/main" id="{8987378B-F9B2-44BC-9A6B-3F5BF433FEAF}"/>
              </a:ext>
            </a:extLst>
          </p:cNvPr>
          <p:cNvSpPr txBox="1"/>
          <p:nvPr/>
        </p:nvSpPr>
        <p:spPr>
          <a:xfrm>
            <a:off x="3024413" y="6116802"/>
            <a:ext cx="5715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Temple Des Chats porte-bonheur (</a:t>
            </a:r>
            <a:r>
              <a:rPr kumimoji="0" lang="fr-F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Maneki</a:t>
            </a: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Neko) à Tokyo </a:t>
            </a:r>
          </a:p>
        </p:txBody>
      </p:sp>
      <p:sp>
        <p:nvSpPr>
          <p:cNvPr id="8" name="ZoneTexte 7">
            <a:extLst>
              <a:ext uri="{FF2B5EF4-FFF2-40B4-BE49-F238E27FC236}">
                <a16:creationId xmlns:a16="http://schemas.microsoft.com/office/drawing/2014/main" id="{DD50FF7D-B020-4125-B594-584A663B464D}"/>
              </a:ext>
            </a:extLst>
          </p:cNvPr>
          <p:cNvSpPr txBox="1"/>
          <p:nvPr/>
        </p:nvSpPr>
        <p:spPr>
          <a:xfrm>
            <a:off x="4625228" y="1880259"/>
            <a:ext cx="3214973"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montrer après !  </a:t>
            </a:r>
          </a:p>
        </p:txBody>
      </p:sp>
      <p:pic>
        <p:nvPicPr>
          <p:cNvPr id="6" name="Image 5">
            <a:extLst>
              <a:ext uri="{FF2B5EF4-FFF2-40B4-BE49-F238E27FC236}">
                <a16:creationId xmlns:a16="http://schemas.microsoft.com/office/drawing/2014/main" id="{3B3ECEC5-116F-4A76-B11F-B86E0D761EF6}"/>
              </a:ext>
            </a:extLst>
          </p:cNvPr>
          <p:cNvPicPr>
            <a:picLocks noChangeAspect="1"/>
          </p:cNvPicPr>
          <p:nvPr/>
        </p:nvPicPr>
        <p:blipFill>
          <a:blip r:embed="rId3"/>
          <a:stretch>
            <a:fillRect/>
          </a:stretch>
        </p:blipFill>
        <p:spPr>
          <a:xfrm>
            <a:off x="876938" y="2567345"/>
            <a:ext cx="4822095" cy="3214729"/>
          </a:xfrm>
          <a:prstGeom prst="rect">
            <a:avLst/>
          </a:prstGeom>
        </p:spPr>
      </p:pic>
      <p:pic>
        <p:nvPicPr>
          <p:cNvPr id="10" name="Image 9">
            <a:extLst>
              <a:ext uri="{FF2B5EF4-FFF2-40B4-BE49-F238E27FC236}">
                <a16:creationId xmlns:a16="http://schemas.microsoft.com/office/drawing/2014/main" id="{B7099F40-79A8-4134-8D40-B7C56D164D77}"/>
              </a:ext>
            </a:extLst>
          </p:cNvPr>
          <p:cNvPicPr>
            <a:picLocks noChangeAspect="1"/>
          </p:cNvPicPr>
          <p:nvPr/>
        </p:nvPicPr>
        <p:blipFill>
          <a:blip r:embed="rId4"/>
          <a:stretch>
            <a:fillRect/>
          </a:stretch>
        </p:blipFill>
        <p:spPr>
          <a:xfrm>
            <a:off x="6328365" y="2567345"/>
            <a:ext cx="4822095" cy="3212721"/>
          </a:xfrm>
          <a:prstGeom prst="rect">
            <a:avLst/>
          </a:prstGeom>
        </p:spPr>
      </p:pic>
    </p:spTree>
    <p:extLst>
      <p:ext uri="{BB962C8B-B14F-4D97-AF65-F5344CB8AC3E}">
        <p14:creationId xmlns:p14="http://schemas.microsoft.com/office/powerpoint/2010/main" val="238424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9CE80888-984B-3B42-AAC5-F506877AB814}"/>
              </a:ext>
            </a:extLst>
          </p:cNvPr>
          <p:cNvSpPr/>
          <p:nvPr/>
        </p:nvSpPr>
        <p:spPr>
          <a:xfrm>
            <a:off x="318796" y="1269613"/>
            <a:ext cx="1994400" cy="1989271"/>
          </a:xfrm>
          <a:prstGeom prst="ellipse">
            <a:avLst/>
          </a:prstGeom>
          <a:blipFill dpi="0" rotWithShape="1">
            <a:blip r:embed="rId2"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grpSp>
        <p:nvGrpSpPr>
          <p:cNvPr id="8" name="Groupe 7">
            <a:extLst>
              <a:ext uri="{FF2B5EF4-FFF2-40B4-BE49-F238E27FC236}">
                <a16:creationId xmlns:a16="http://schemas.microsoft.com/office/drawing/2014/main" id="{B401FE97-CC80-B048-B82A-0D6D7504340C}"/>
              </a:ext>
            </a:extLst>
          </p:cNvPr>
          <p:cNvGrpSpPr/>
          <p:nvPr/>
        </p:nvGrpSpPr>
        <p:grpSpPr>
          <a:xfrm>
            <a:off x="2149692" y="349725"/>
            <a:ext cx="1919710" cy="1833180"/>
            <a:chOff x="1728230" y="832429"/>
            <a:chExt cx="1219596" cy="1219596"/>
          </a:xfrm>
          <a:solidFill>
            <a:srgbClr val="A3A3A3"/>
          </a:solidFill>
        </p:grpSpPr>
        <p:sp>
          <p:nvSpPr>
            <p:cNvPr id="9" name="Ellipse 8">
              <a:extLst>
                <a:ext uri="{FF2B5EF4-FFF2-40B4-BE49-F238E27FC236}">
                  <a16:creationId xmlns:a16="http://schemas.microsoft.com/office/drawing/2014/main" id="{C49F6C1A-17FC-B548-AF75-02098B7178C8}"/>
                </a:ext>
              </a:extLst>
            </p:cNvPr>
            <p:cNvSpPr/>
            <p:nvPr/>
          </p:nvSpPr>
          <p:spPr>
            <a:xfrm>
              <a:off x="1728230" y="832429"/>
              <a:ext cx="1219596" cy="1219596"/>
            </a:xfrm>
            <a:prstGeom prst="ellipse">
              <a:avLst/>
            </a:prstGeom>
            <a:solidFill>
              <a:srgbClr val="D3CC9A"/>
            </a:solidFill>
            <a:ln>
              <a:solidFill>
                <a:schemeClr val="tx1"/>
              </a:solidFill>
            </a:ln>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0" name="Ellipse 4">
              <a:extLst>
                <a:ext uri="{FF2B5EF4-FFF2-40B4-BE49-F238E27FC236}">
                  <a16:creationId xmlns:a16="http://schemas.microsoft.com/office/drawing/2014/main" id="{699C4FFE-F2F2-E74D-BD92-C202C20A1FBB}"/>
                </a:ext>
              </a:extLst>
            </p:cNvPr>
            <p:cNvSpPr txBox="1"/>
            <p:nvPr/>
          </p:nvSpPr>
          <p:spPr>
            <a:xfrm>
              <a:off x="1906836" y="1011035"/>
              <a:ext cx="862384" cy="862384"/>
            </a:xfrm>
            <a:prstGeom prst="rect">
              <a:avLst/>
            </a:prstGeom>
            <a:solidFill>
              <a:srgbClr val="D3CC9A"/>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srgbClr val="666C6B"/>
                  </a:solidFill>
                  <a:effectLst/>
                  <a:uLnTx/>
                  <a:uFillTx/>
                  <a:latin typeface="Gill Sans MT" panose="020B0502020104020203"/>
                  <a:ea typeface="+mn-ea"/>
                  <a:cs typeface="+mn-cs"/>
                </a:rPr>
                <a:t>Représenter, illustrer, inventer.</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666C6B"/>
                  </a:solidFill>
                  <a:effectLst/>
                  <a:uLnTx/>
                  <a:uFillTx/>
                  <a:latin typeface="Gill Sans MT" panose="020B0502020104020203"/>
                  <a:ea typeface="+mn-ea"/>
                  <a:cs typeface="+mn-cs"/>
                </a:rPr>
                <a:t>S’exprimer, découvrir des œuvres.</a:t>
              </a:r>
            </a:p>
          </p:txBody>
        </p:sp>
      </p:grpSp>
      <p:grpSp>
        <p:nvGrpSpPr>
          <p:cNvPr id="2" name="Groupe 1">
            <a:extLst>
              <a:ext uri="{FF2B5EF4-FFF2-40B4-BE49-F238E27FC236}">
                <a16:creationId xmlns:a16="http://schemas.microsoft.com/office/drawing/2014/main" id="{C620C3A1-7937-4C15-8629-FE47C8C7D937}"/>
              </a:ext>
            </a:extLst>
          </p:cNvPr>
          <p:cNvGrpSpPr/>
          <p:nvPr/>
        </p:nvGrpSpPr>
        <p:grpSpPr>
          <a:xfrm>
            <a:off x="2036696" y="2225482"/>
            <a:ext cx="1791638" cy="1687944"/>
            <a:chOff x="2036696" y="2225482"/>
            <a:chExt cx="1791638" cy="1687944"/>
          </a:xfrm>
        </p:grpSpPr>
        <p:sp>
          <p:nvSpPr>
            <p:cNvPr id="15" name="Ellipse 14">
              <a:extLst>
                <a:ext uri="{FF2B5EF4-FFF2-40B4-BE49-F238E27FC236}">
                  <a16:creationId xmlns:a16="http://schemas.microsoft.com/office/drawing/2014/main" id="{4A5F935F-F9DC-A74A-9629-82A7461323BD}"/>
                </a:ext>
              </a:extLst>
            </p:cNvPr>
            <p:cNvSpPr/>
            <p:nvPr/>
          </p:nvSpPr>
          <p:spPr>
            <a:xfrm>
              <a:off x="2036696" y="2225482"/>
              <a:ext cx="1791638" cy="1687944"/>
            </a:xfrm>
            <a:prstGeom prst="ellipse">
              <a:avLst/>
            </a:prstGeom>
            <a:solidFill>
              <a:srgbClr val="ACA589"/>
            </a:solidFill>
            <a:ln>
              <a:solidFill>
                <a:schemeClr val="tx1"/>
              </a:solidFill>
            </a:ln>
          </p:spPr>
          <p:style>
            <a:lnRef idx="2">
              <a:schemeClr val="lt1">
                <a:hueOff val="0"/>
                <a:satOff val="0"/>
                <a:lumOff val="0"/>
                <a:alphaOff val="0"/>
              </a:schemeClr>
            </a:lnRef>
            <a:fillRef idx="1">
              <a:schemeClr val="accent2">
                <a:hueOff val="-1212803"/>
                <a:satOff val="-69940"/>
                <a:lumOff val="7190"/>
                <a:alphaOff val="0"/>
              </a:schemeClr>
            </a:fillRef>
            <a:effectRef idx="0">
              <a:schemeClr val="accent2">
                <a:hueOff val="-1212803"/>
                <a:satOff val="-69940"/>
                <a:lumOff val="719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6" name="Ellipse 4">
              <a:extLst>
                <a:ext uri="{FF2B5EF4-FFF2-40B4-BE49-F238E27FC236}">
                  <a16:creationId xmlns:a16="http://schemas.microsoft.com/office/drawing/2014/main" id="{CF7B8EF8-F9A1-6941-B908-E29039B1719B}"/>
                </a:ext>
              </a:extLst>
            </p:cNvPr>
            <p:cNvSpPr txBox="1"/>
            <p:nvPr/>
          </p:nvSpPr>
          <p:spPr>
            <a:xfrm>
              <a:off x="2434627" y="2539634"/>
              <a:ext cx="1067913" cy="1038272"/>
            </a:xfrm>
            <a:prstGeom prst="rect">
              <a:avLst/>
            </a:prstGeom>
            <a:solidFill>
              <a:srgbClr val="ACA589"/>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4A5356"/>
                  </a:solidFill>
                  <a:effectLst/>
                  <a:uLnTx/>
                  <a:uFillTx/>
                  <a:latin typeface="Gill Sans MT" panose="020B0502020104020203"/>
                  <a:ea typeface="+mn-ea"/>
                  <a:cs typeface="+mn-cs"/>
                </a:rPr>
                <a:t>10 minutes de  découverte d’œuvres ou de dessin par jour,  pendant 7 semaines  (2 périodes)  </a:t>
              </a:r>
            </a:p>
          </p:txBody>
        </p:sp>
      </p:grpSp>
      <p:sp>
        <p:nvSpPr>
          <p:cNvPr id="17" name="Ellipse 16">
            <a:extLst>
              <a:ext uri="{FF2B5EF4-FFF2-40B4-BE49-F238E27FC236}">
                <a16:creationId xmlns:a16="http://schemas.microsoft.com/office/drawing/2014/main" id="{0535C723-6BA5-9F48-8C39-9C7EBA41A26E}"/>
              </a:ext>
            </a:extLst>
          </p:cNvPr>
          <p:cNvSpPr/>
          <p:nvPr/>
        </p:nvSpPr>
        <p:spPr>
          <a:xfrm>
            <a:off x="219029" y="3666617"/>
            <a:ext cx="3051187" cy="3001431"/>
          </a:xfrm>
          <a:prstGeom prst="ellipse">
            <a:avLst/>
          </a:prstGeom>
          <a:solidFill>
            <a:srgbClr val="D0B89B"/>
          </a:solidFill>
          <a:ln>
            <a:solidFill>
              <a:schemeClr val="tx1"/>
            </a:solidFill>
          </a:ln>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1" name="Ellipse 4">
            <a:extLst>
              <a:ext uri="{FF2B5EF4-FFF2-40B4-BE49-F238E27FC236}">
                <a16:creationId xmlns:a16="http://schemas.microsoft.com/office/drawing/2014/main" id="{3D461EC4-DE13-0346-A288-9A83A3EB3A13}"/>
              </a:ext>
            </a:extLst>
          </p:cNvPr>
          <p:cNvSpPr txBox="1"/>
          <p:nvPr/>
        </p:nvSpPr>
        <p:spPr>
          <a:xfrm>
            <a:off x="691759" y="4055241"/>
            <a:ext cx="2075935" cy="2149771"/>
          </a:xfrm>
          <a:prstGeom prst="rect">
            <a:avLst/>
          </a:prstGeom>
          <a:solidFill>
            <a:srgbClr val="D0B89B"/>
          </a:solidFill>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rPr>
              <a:t>Une thématique, une consigne simple, une feuille, un crayon à papier, des crayons de couleurs ou des feutres mais pas de gomme, des rendus tous différents ! </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rPr>
              <a:t>Un espace de partage</a:t>
            </a:r>
          </a:p>
        </p:txBody>
      </p:sp>
      <p:grpSp>
        <p:nvGrpSpPr>
          <p:cNvPr id="22" name="Groupe 21">
            <a:extLst>
              <a:ext uri="{FF2B5EF4-FFF2-40B4-BE49-F238E27FC236}">
                <a16:creationId xmlns:a16="http://schemas.microsoft.com/office/drawing/2014/main" id="{26422F9B-E8CE-DF45-ABFD-666578DCF6AD}"/>
              </a:ext>
            </a:extLst>
          </p:cNvPr>
          <p:cNvGrpSpPr/>
          <p:nvPr/>
        </p:nvGrpSpPr>
        <p:grpSpPr>
          <a:xfrm>
            <a:off x="7070498" y="460590"/>
            <a:ext cx="1299786" cy="1219596"/>
            <a:chOff x="3454201" y="1245"/>
            <a:chExt cx="1219596" cy="1219596"/>
          </a:xfrm>
          <a:solidFill>
            <a:srgbClr val="DFD6CE"/>
          </a:solidFill>
        </p:grpSpPr>
        <p:sp>
          <p:nvSpPr>
            <p:cNvPr id="23" name="Ellipse 22">
              <a:extLst>
                <a:ext uri="{FF2B5EF4-FFF2-40B4-BE49-F238E27FC236}">
                  <a16:creationId xmlns:a16="http://schemas.microsoft.com/office/drawing/2014/main" id="{AB120A48-1C1A-E64F-AB3E-DF0976CD5A2E}"/>
                </a:ext>
              </a:extLst>
            </p:cNvPr>
            <p:cNvSpPr/>
            <p:nvPr/>
          </p:nvSpPr>
          <p:spPr>
            <a:xfrm>
              <a:off x="3454201" y="1245"/>
              <a:ext cx="1219596" cy="1219596"/>
            </a:xfrm>
            <a:prstGeom prst="ellipse">
              <a:avLst/>
            </a:prstGeom>
            <a:grpFill/>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4" name="Ellipse 4">
              <a:extLst>
                <a:ext uri="{FF2B5EF4-FFF2-40B4-BE49-F238E27FC236}">
                  <a16:creationId xmlns:a16="http://schemas.microsoft.com/office/drawing/2014/main" id="{66E18348-0638-2641-883D-671F56701E7E}"/>
                </a:ext>
              </a:extLst>
            </p:cNvPr>
            <p:cNvSpPr txBox="1"/>
            <p:nvPr/>
          </p:nvSpPr>
          <p:spPr>
            <a:xfrm>
              <a:off x="3632807" y="179851"/>
              <a:ext cx="862384" cy="86238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rPr>
                <a:t>Un défi en arts plastiques</a:t>
              </a:r>
            </a:p>
          </p:txBody>
        </p:sp>
      </p:grpSp>
      <p:grpSp>
        <p:nvGrpSpPr>
          <p:cNvPr id="29" name="Groupe 28">
            <a:extLst>
              <a:ext uri="{FF2B5EF4-FFF2-40B4-BE49-F238E27FC236}">
                <a16:creationId xmlns:a16="http://schemas.microsoft.com/office/drawing/2014/main" id="{0D663AD1-E7C6-C548-BF09-7C99994935FE}"/>
              </a:ext>
            </a:extLst>
          </p:cNvPr>
          <p:cNvGrpSpPr/>
          <p:nvPr/>
        </p:nvGrpSpPr>
        <p:grpSpPr>
          <a:xfrm>
            <a:off x="8949392" y="1400545"/>
            <a:ext cx="1219596" cy="1219596"/>
            <a:chOff x="5180172" y="832429"/>
            <a:chExt cx="1219596" cy="1219596"/>
          </a:xfrm>
          <a:solidFill>
            <a:srgbClr val="B2B1A6"/>
          </a:solidFill>
        </p:grpSpPr>
        <p:sp>
          <p:nvSpPr>
            <p:cNvPr id="30" name="Ellipse 29">
              <a:extLst>
                <a:ext uri="{FF2B5EF4-FFF2-40B4-BE49-F238E27FC236}">
                  <a16:creationId xmlns:a16="http://schemas.microsoft.com/office/drawing/2014/main" id="{E174BC4B-AEAA-624F-B81B-72178B4DD059}"/>
                </a:ext>
              </a:extLst>
            </p:cNvPr>
            <p:cNvSpPr/>
            <p:nvPr/>
          </p:nvSpPr>
          <p:spPr>
            <a:xfrm>
              <a:off x="5180172" y="832429"/>
              <a:ext cx="1219596" cy="1219596"/>
            </a:xfrm>
            <a:prstGeom prst="ellipse">
              <a:avLst/>
            </a:prstGeom>
            <a:grpFill/>
            <a:ln>
              <a:solidFill>
                <a:schemeClr val="tx1"/>
              </a:solidFill>
            </a:ln>
          </p:spPr>
          <p:style>
            <a:lnRef idx="2">
              <a:schemeClr val="lt1">
                <a:hueOff val="0"/>
                <a:satOff val="0"/>
                <a:lumOff val="0"/>
                <a:alphaOff val="0"/>
              </a:schemeClr>
            </a:lnRef>
            <a:fillRef idx="1">
              <a:schemeClr val="accent2">
                <a:hueOff val="-242561"/>
                <a:satOff val="-13988"/>
                <a:lumOff val="1438"/>
                <a:alphaOff val="0"/>
              </a:schemeClr>
            </a:fillRef>
            <a:effectRef idx="0">
              <a:schemeClr val="accent2">
                <a:hueOff val="-242561"/>
                <a:satOff val="-13988"/>
                <a:lumOff val="1438"/>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31" name="Ellipse 4">
              <a:extLst>
                <a:ext uri="{FF2B5EF4-FFF2-40B4-BE49-F238E27FC236}">
                  <a16:creationId xmlns:a16="http://schemas.microsoft.com/office/drawing/2014/main" id="{DCB0612D-20BA-2045-A3D0-8A818EA4020E}"/>
                </a:ext>
              </a:extLst>
            </p:cNvPr>
            <p:cNvSpPr txBox="1"/>
            <p:nvPr/>
          </p:nvSpPr>
          <p:spPr>
            <a:xfrm>
              <a:off x="5358778" y="1011035"/>
              <a:ext cx="862384" cy="8623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rPr>
                <a:t>Tous les élèves</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rPr>
                <a:t>C1</a:t>
              </a:r>
              <a:r>
                <a:rPr kumimoji="0" lang="fr-FR" sz="1600" b="0" i="0" u="none" strike="noStrike" kern="1200" cap="none" spc="0" normalizeH="0" baseline="0" noProof="0" dirty="0">
                  <a:ln>
                    <a:noFill/>
                  </a:ln>
                  <a:solidFill>
                    <a:srgbClr val="4A5356"/>
                  </a:solidFill>
                  <a:effectLst/>
                  <a:uLnTx/>
                  <a:uFillTx/>
                  <a:latin typeface="Calibri" panose="020F0502020204030204" pitchFamily="34" charset="0"/>
                  <a:ea typeface="+mn-ea"/>
                  <a:cs typeface="Calibri" panose="020F0502020204030204" pitchFamily="34" charset="0"/>
                </a:rPr>
                <a:t>→C3</a:t>
              </a:r>
              <a:endPar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endParaRPr>
            </a:p>
          </p:txBody>
        </p:sp>
      </p:grpSp>
      <p:grpSp>
        <p:nvGrpSpPr>
          <p:cNvPr id="56" name="Groupe 55">
            <a:extLst>
              <a:ext uri="{FF2B5EF4-FFF2-40B4-BE49-F238E27FC236}">
                <a16:creationId xmlns:a16="http://schemas.microsoft.com/office/drawing/2014/main" id="{2F848AB1-77B4-5D43-8147-365E5BCA0C31}"/>
              </a:ext>
            </a:extLst>
          </p:cNvPr>
          <p:cNvGrpSpPr/>
          <p:nvPr/>
        </p:nvGrpSpPr>
        <p:grpSpPr>
          <a:xfrm>
            <a:off x="5692161" y="2376072"/>
            <a:ext cx="2127952" cy="2048417"/>
            <a:chOff x="2911862" y="1577093"/>
            <a:chExt cx="2127952" cy="2048417"/>
          </a:xfrm>
        </p:grpSpPr>
        <p:sp>
          <p:nvSpPr>
            <p:cNvPr id="57" name="Ellipse 56">
              <a:extLst>
                <a:ext uri="{FF2B5EF4-FFF2-40B4-BE49-F238E27FC236}">
                  <a16:creationId xmlns:a16="http://schemas.microsoft.com/office/drawing/2014/main" id="{D5C3B45A-422A-EF4B-AE49-56255B82C188}"/>
                </a:ext>
              </a:extLst>
            </p:cNvPr>
            <p:cNvSpPr/>
            <p:nvPr/>
          </p:nvSpPr>
          <p:spPr>
            <a:xfrm>
              <a:off x="2911862" y="1577093"/>
              <a:ext cx="2127952" cy="2048417"/>
            </a:xfrm>
            <a:prstGeom prst="ellipse">
              <a:avLst/>
            </a:prstGeom>
            <a:solidFill>
              <a:srgbClr val="CDC9BB"/>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8" name="Ellipse 4">
              <a:extLst>
                <a:ext uri="{FF2B5EF4-FFF2-40B4-BE49-F238E27FC236}">
                  <a16:creationId xmlns:a16="http://schemas.microsoft.com/office/drawing/2014/main" id="{5E60769F-73D0-E547-8710-478356A269C9}"/>
                </a:ext>
              </a:extLst>
            </p:cNvPr>
            <p:cNvSpPr txBox="1"/>
            <p:nvPr/>
          </p:nvSpPr>
          <p:spPr>
            <a:xfrm>
              <a:off x="3298749" y="1908062"/>
              <a:ext cx="1345143" cy="1395707"/>
            </a:xfrm>
            <a:prstGeom prst="rect">
              <a:avLst/>
            </a:prstGeom>
            <a:solidFill>
              <a:srgbClr val="CDC9BB"/>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FR" sz="1800" b="1" i="0" u="none" strike="noStrike" kern="1200" cap="none" spc="0" normalizeH="0" baseline="0" noProof="0" dirty="0">
                  <a:ln>
                    <a:noFill/>
                  </a:ln>
                  <a:solidFill>
                    <a:srgbClr val="4A5356"/>
                  </a:solidFill>
                  <a:effectLst/>
                  <a:uLnTx/>
                  <a:uFillTx/>
                  <a:latin typeface="Gill Sans MT" panose="020B0502020104020203"/>
                  <a:ea typeface="+mn-ea"/>
                  <a:cs typeface="+mn-cs"/>
                </a:rPr>
                <a:t>UN JOUR, UNE ŒUVRE.</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FR" sz="1800" b="1" i="0" u="none" strike="noStrike" kern="1200" cap="none" spc="0" normalizeH="0" baseline="0" noProof="0" dirty="0">
                  <a:ln>
                    <a:noFill/>
                  </a:ln>
                  <a:solidFill>
                    <a:srgbClr val="4A5356"/>
                  </a:solidFill>
                  <a:effectLst/>
                  <a:uLnTx/>
                  <a:uFillTx/>
                  <a:latin typeface="Gill Sans MT" panose="020B0502020104020203"/>
                  <a:ea typeface="+mn-ea"/>
                  <a:cs typeface="+mn-cs"/>
                </a:rPr>
                <a:t>UN JOUR,   UN DESSIN.</a:t>
              </a:r>
            </a:p>
          </p:txBody>
        </p:sp>
      </p:grpSp>
      <p:grpSp>
        <p:nvGrpSpPr>
          <p:cNvPr id="60" name="Groupe 59">
            <a:extLst>
              <a:ext uri="{FF2B5EF4-FFF2-40B4-BE49-F238E27FC236}">
                <a16:creationId xmlns:a16="http://schemas.microsoft.com/office/drawing/2014/main" id="{D08E55F8-219A-F946-9346-5460C493C39A}"/>
              </a:ext>
            </a:extLst>
          </p:cNvPr>
          <p:cNvGrpSpPr/>
          <p:nvPr/>
        </p:nvGrpSpPr>
        <p:grpSpPr>
          <a:xfrm>
            <a:off x="9561886" y="3084171"/>
            <a:ext cx="1994400" cy="1989271"/>
            <a:chOff x="5606452" y="2700082"/>
            <a:chExt cx="1219596" cy="1219596"/>
          </a:xfrm>
          <a:solidFill>
            <a:srgbClr val="B2B1A6"/>
          </a:solidFill>
        </p:grpSpPr>
        <p:sp>
          <p:nvSpPr>
            <p:cNvPr id="61" name="Ellipse 60">
              <a:extLst>
                <a:ext uri="{FF2B5EF4-FFF2-40B4-BE49-F238E27FC236}">
                  <a16:creationId xmlns:a16="http://schemas.microsoft.com/office/drawing/2014/main" id="{486A80D9-3CB9-5F40-A1CF-25A938A72A98}"/>
                </a:ext>
              </a:extLst>
            </p:cNvPr>
            <p:cNvSpPr/>
            <p:nvPr/>
          </p:nvSpPr>
          <p:spPr>
            <a:xfrm>
              <a:off x="5606452" y="2700082"/>
              <a:ext cx="1219596" cy="1219596"/>
            </a:xfrm>
            <a:prstGeom prst="ellipse">
              <a:avLst/>
            </a:prstGeom>
            <a:solidFill>
              <a:srgbClr val="C8CCCC"/>
            </a:solidFill>
            <a:ln>
              <a:solidFill>
                <a:schemeClr val="tx1"/>
              </a:solidFill>
            </a:ln>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62" name="Ellipse 4">
              <a:extLst>
                <a:ext uri="{FF2B5EF4-FFF2-40B4-BE49-F238E27FC236}">
                  <a16:creationId xmlns:a16="http://schemas.microsoft.com/office/drawing/2014/main" id="{24C94074-B69E-214A-951B-064D5BB8D05B}"/>
                </a:ext>
              </a:extLst>
            </p:cNvPr>
            <p:cNvSpPr txBox="1"/>
            <p:nvPr/>
          </p:nvSpPr>
          <p:spPr>
            <a:xfrm>
              <a:off x="5785058" y="2878688"/>
              <a:ext cx="862384" cy="862384"/>
            </a:xfrm>
            <a:prstGeom prst="rect">
              <a:avLst/>
            </a:prstGeom>
            <a:solidFill>
              <a:srgbClr val="C8CCCC"/>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rPr>
                <a:t>Dedans (classe) ou dehors (cour), dans un carnet de dessin ou sur papier libre, format A5 </a:t>
              </a:r>
            </a:p>
          </p:txBody>
        </p:sp>
      </p:grpSp>
      <p:grpSp>
        <p:nvGrpSpPr>
          <p:cNvPr id="63" name="Groupe 62">
            <a:extLst>
              <a:ext uri="{FF2B5EF4-FFF2-40B4-BE49-F238E27FC236}">
                <a16:creationId xmlns:a16="http://schemas.microsoft.com/office/drawing/2014/main" id="{52CDDB97-3629-1547-B7BB-8DE1E5F58D3A}"/>
              </a:ext>
            </a:extLst>
          </p:cNvPr>
          <p:cNvGrpSpPr/>
          <p:nvPr/>
        </p:nvGrpSpPr>
        <p:grpSpPr>
          <a:xfrm>
            <a:off x="8487613" y="4970777"/>
            <a:ext cx="1490331" cy="1510918"/>
            <a:chOff x="4412043" y="4197824"/>
            <a:chExt cx="1219596" cy="1219596"/>
          </a:xfrm>
          <a:solidFill>
            <a:srgbClr val="F4ECB7"/>
          </a:solidFill>
        </p:grpSpPr>
        <p:sp>
          <p:nvSpPr>
            <p:cNvPr id="64" name="Ellipse 63">
              <a:extLst>
                <a:ext uri="{FF2B5EF4-FFF2-40B4-BE49-F238E27FC236}">
                  <a16:creationId xmlns:a16="http://schemas.microsoft.com/office/drawing/2014/main" id="{D493A1BE-F94E-D64B-8A50-D1E4A2632106}"/>
                </a:ext>
              </a:extLst>
            </p:cNvPr>
            <p:cNvSpPr/>
            <p:nvPr/>
          </p:nvSpPr>
          <p:spPr>
            <a:xfrm>
              <a:off x="4412043" y="4197824"/>
              <a:ext cx="1219596" cy="1219596"/>
            </a:xfrm>
            <a:prstGeom prst="ellipse">
              <a:avLst/>
            </a:prstGeom>
            <a:grpFill/>
            <a:ln>
              <a:solidFill>
                <a:schemeClr val="tx1"/>
              </a:solidFill>
            </a:ln>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65" name="Ellipse 4">
              <a:extLst>
                <a:ext uri="{FF2B5EF4-FFF2-40B4-BE49-F238E27FC236}">
                  <a16:creationId xmlns:a16="http://schemas.microsoft.com/office/drawing/2014/main" id="{8EB4654D-F2F2-D542-89B1-E20C0DF5BA7B}"/>
                </a:ext>
              </a:extLst>
            </p:cNvPr>
            <p:cNvSpPr txBox="1"/>
            <p:nvPr/>
          </p:nvSpPr>
          <p:spPr>
            <a:xfrm>
              <a:off x="4590649" y="4376430"/>
              <a:ext cx="862384" cy="86238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rPr>
                <a:t>Activité ritualisée, à la même heure chaque jour</a:t>
              </a:r>
            </a:p>
          </p:txBody>
        </p:sp>
      </p:grpSp>
      <p:grpSp>
        <p:nvGrpSpPr>
          <p:cNvPr id="68" name="Groupe 67">
            <a:extLst>
              <a:ext uri="{FF2B5EF4-FFF2-40B4-BE49-F238E27FC236}">
                <a16:creationId xmlns:a16="http://schemas.microsoft.com/office/drawing/2014/main" id="{6B0018BA-5DE6-1F42-9CB7-255C732AD0E2}"/>
              </a:ext>
            </a:extLst>
          </p:cNvPr>
          <p:cNvGrpSpPr/>
          <p:nvPr/>
        </p:nvGrpSpPr>
        <p:grpSpPr>
          <a:xfrm>
            <a:off x="7218541" y="4715854"/>
            <a:ext cx="923558" cy="923558"/>
            <a:chOff x="2571973" y="3192156"/>
            <a:chExt cx="923558" cy="923558"/>
          </a:xfrm>
          <a:solidFill>
            <a:srgbClr val="F4ECB7"/>
          </a:solidFill>
        </p:grpSpPr>
        <p:sp>
          <p:nvSpPr>
            <p:cNvPr id="69" name="Ellipse 68">
              <a:extLst>
                <a:ext uri="{FF2B5EF4-FFF2-40B4-BE49-F238E27FC236}">
                  <a16:creationId xmlns:a16="http://schemas.microsoft.com/office/drawing/2014/main" id="{D468F444-7CF7-4949-865B-995031F2D836}"/>
                </a:ext>
              </a:extLst>
            </p:cNvPr>
            <p:cNvSpPr/>
            <p:nvPr/>
          </p:nvSpPr>
          <p:spPr>
            <a:xfrm>
              <a:off x="2571973" y="3192156"/>
              <a:ext cx="923558" cy="923558"/>
            </a:xfrm>
            <a:prstGeom prst="ellipse">
              <a:avLst/>
            </a:prstGeom>
            <a:grpFill/>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sp>
        <p:sp>
          <p:nvSpPr>
            <p:cNvPr id="70" name="Ellipse 4">
              <a:extLst>
                <a:ext uri="{FF2B5EF4-FFF2-40B4-BE49-F238E27FC236}">
                  <a16:creationId xmlns:a16="http://schemas.microsoft.com/office/drawing/2014/main" id="{823DFD80-4EC2-4E4D-8CBC-C8611C319529}"/>
                </a:ext>
              </a:extLst>
            </p:cNvPr>
            <p:cNvSpPr txBox="1"/>
            <p:nvPr/>
          </p:nvSpPr>
          <p:spPr>
            <a:xfrm>
              <a:off x="2707225" y="3327408"/>
              <a:ext cx="653054" cy="6530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srgbClr val="4A5356"/>
                  </a:solidFill>
                  <a:effectLst/>
                  <a:uLnTx/>
                  <a:uFillTx/>
                  <a:latin typeface="Gill Sans MT" panose="020B0502020104020203"/>
                  <a:ea typeface="+mn-ea"/>
                  <a:cs typeface="+mn-cs"/>
                </a:rPr>
                <a:t>Quand</a:t>
              </a:r>
            </a:p>
          </p:txBody>
        </p:sp>
      </p:grpSp>
      <p:grpSp>
        <p:nvGrpSpPr>
          <p:cNvPr id="71" name="Groupe 70">
            <a:extLst>
              <a:ext uri="{FF2B5EF4-FFF2-40B4-BE49-F238E27FC236}">
                <a16:creationId xmlns:a16="http://schemas.microsoft.com/office/drawing/2014/main" id="{4CC848A5-9139-0F4A-9804-57D9EE050799}"/>
              </a:ext>
            </a:extLst>
          </p:cNvPr>
          <p:cNvGrpSpPr/>
          <p:nvPr/>
        </p:nvGrpSpPr>
        <p:grpSpPr>
          <a:xfrm>
            <a:off x="5134342" y="4444886"/>
            <a:ext cx="923558" cy="923558"/>
            <a:chOff x="2571973" y="3192156"/>
            <a:chExt cx="923558" cy="923558"/>
          </a:xfrm>
          <a:solidFill>
            <a:srgbClr val="D0B89B"/>
          </a:solidFill>
        </p:grpSpPr>
        <p:sp>
          <p:nvSpPr>
            <p:cNvPr id="72" name="Ellipse 71">
              <a:extLst>
                <a:ext uri="{FF2B5EF4-FFF2-40B4-BE49-F238E27FC236}">
                  <a16:creationId xmlns:a16="http://schemas.microsoft.com/office/drawing/2014/main" id="{14A9C159-B791-774B-BB3C-B1C30834C637}"/>
                </a:ext>
              </a:extLst>
            </p:cNvPr>
            <p:cNvSpPr/>
            <p:nvPr/>
          </p:nvSpPr>
          <p:spPr>
            <a:xfrm>
              <a:off x="2571973" y="3192156"/>
              <a:ext cx="923558" cy="923558"/>
            </a:xfrm>
            <a:prstGeom prst="ellipse">
              <a:avLst/>
            </a:prstGeom>
            <a:grpFill/>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sp>
        <p:sp>
          <p:nvSpPr>
            <p:cNvPr id="73" name="Ellipse 4">
              <a:extLst>
                <a:ext uri="{FF2B5EF4-FFF2-40B4-BE49-F238E27FC236}">
                  <a16:creationId xmlns:a16="http://schemas.microsoft.com/office/drawing/2014/main" id="{2668AEDA-C94A-6F46-B323-AE0CE9B3976C}"/>
                </a:ext>
              </a:extLst>
            </p:cNvPr>
            <p:cNvSpPr txBox="1"/>
            <p:nvPr/>
          </p:nvSpPr>
          <p:spPr>
            <a:xfrm>
              <a:off x="2707226" y="3502728"/>
              <a:ext cx="713807" cy="3746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4A5356"/>
                  </a:solidFill>
                  <a:effectLst/>
                  <a:uLnTx/>
                  <a:uFillTx/>
                  <a:latin typeface="Gill Sans MT" panose="020B0502020104020203"/>
                  <a:ea typeface="+mn-ea"/>
                  <a:cs typeface="+mn-cs"/>
                </a:rPr>
                <a:t>Comment</a:t>
              </a:r>
            </a:p>
          </p:txBody>
        </p:sp>
      </p:grpSp>
      <p:grpSp>
        <p:nvGrpSpPr>
          <p:cNvPr id="74" name="Groupe 73">
            <a:extLst>
              <a:ext uri="{FF2B5EF4-FFF2-40B4-BE49-F238E27FC236}">
                <a16:creationId xmlns:a16="http://schemas.microsoft.com/office/drawing/2014/main" id="{6B693DE1-9E28-1A43-8EF4-A60C57826BEC}"/>
              </a:ext>
            </a:extLst>
          </p:cNvPr>
          <p:cNvGrpSpPr/>
          <p:nvPr/>
        </p:nvGrpSpPr>
        <p:grpSpPr>
          <a:xfrm>
            <a:off x="8025834" y="3204838"/>
            <a:ext cx="923558" cy="923558"/>
            <a:chOff x="2571973" y="3192156"/>
            <a:chExt cx="923558" cy="923558"/>
          </a:xfrm>
          <a:solidFill>
            <a:srgbClr val="C8CCCC"/>
          </a:solidFill>
        </p:grpSpPr>
        <p:sp>
          <p:nvSpPr>
            <p:cNvPr id="75" name="Ellipse 74">
              <a:extLst>
                <a:ext uri="{FF2B5EF4-FFF2-40B4-BE49-F238E27FC236}">
                  <a16:creationId xmlns:a16="http://schemas.microsoft.com/office/drawing/2014/main" id="{E148058B-CAD8-4A42-B6D9-4A58316312FA}"/>
                </a:ext>
              </a:extLst>
            </p:cNvPr>
            <p:cNvSpPr/>
            <p:nvPr/>
          </p:nvSpPr>
          <p:spPr>
            <a:xfrm>
              <a:off x="2571973" y="3192156"/>
              <a:ext cx="923558" cy="923558"/>
            </a:xfrm>
            <a:prstGeom prst="ellipse">
              <a:avLst/>
            </a:prstGeom>
            <a:grpFill/>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sp>
        <p:sp>
          <p:nvSpPr>
            <p:cNvPr id="76" name="Ellipse 4">
              <a:extLst>
                <a:ext uri="{FF2B5EF4-FFF2-40B4-BE49-F238E27FC236}">
                  <a16:creationId xmlns:a16="http://schemas.microsoft.com/office/drawing/2014/main" id="{257D96E9-188A-2F42-98A3-44D453BADE60}"/>
                </a:ext>
              </a:extLst>
            </p:cNvPr>
            <p:cNvSpPr txBox="1"/>
            <p:nvPr/>
          </p:nvSpPr>
          <p:spPr>
            <a:xfrm>
              <a:off x="2707225" y="3327408"/>
              <a:ext cx="653054" cy="6530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srgbClr val="4A5356"/>
                  </a:solidFill>
                  <a:effectLst/>
                  <a:uLnTx/>
                  <a:uFillTx/>
                  <a:latin typeface="Gill Sans MT" panose="020B0502020104020203"/>
                  <a:ea typeface="+mn-ea"/>
                  <a:cs typeface="+mn-cs"/>
                </a:rPr>
                <a:t>où</a:t>
              </a:r>
            </a:p>
          </p:txBody>
        </p:sp>
      </p:grpSp>
      <p:sp>
        <p:nvSpPr>
          <p:cNvPr id="78" name="Ellipse 77">
            <a:extLst>
              <a:ext uri="{FF2B5EF4-FFF2-40B4-BE49-F238E27FC236}">
                <a16:creationId xmlns:a16="http://schemas.microsoft.com/office/drawing/2014/main" id="{35EACE2A-1097-BA41-B606-A33621F87F7E}"/>
              </a:ext>
            </a:extLst>
          </p:cNvPr>
          <p:cNvSpPr/>
          <p:nvPr/>
        </p:nvSpPr>
        <p:spPr>
          <a:xfrm>
            <a:off x="7678848" y="1962588"/>
            <a:ext cx="923558" cy="923558"/>
          </a:xfrm>
          <a:prstGeom prst="ellipse">
            <a:avLst/>
          </a:prstGeom>
          <a:solidFill>
            <a:srgbClr val="B2B1A6"/>
          </a:solidFill>
          <a:ln>
            <a:solidFill>
              <a:schemeClr val="tx1"/>
            </a:solidFill>
          </a:ln>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4A5356"/>
                </a:solidFill>
                <a:effectLst/>
                <a:uLnTx/>
                <a:uFillTx/>
                <a:latin typeface="Gill Sans MT" panose="020B0502020104020203"/>
                <a:ea typeface="+mn-ea"/>
                <a:cs typeface="+mn-cs"/>
              </a:rPr>
              <a:t>Pour       Qui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4A5356"/>
                </a:solidFill>
                <a:effectLst/>
                <a:uLnTx/>
                <a:uFillTx/>
                <a:latin typeface="Gill Sans MT" panose="020B0502020104020203"/>
                <a:ea typeface="+mn-ea"/>
                <a:cs typeface="+mn-cs"/>
              </a:rPr>
              <a:t> Quoi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grpSp>
        <p:nvGrpSpPr>
          <p:cNvPr id="80" name="Groupe 79">
            <a:extLst>
              <a:ext uri="{FF2B5EF4-FFF2-40B4-BE49-F238E27FC236}">
                <a16:creationId xmlns:a16="http://schemas.microsoft.com/office/drawing/2014/main" id="{D65BB962-D2DE-AF4D-B861-A0249242EC30}"/>
              </a:ext>
            </a:extLst>
          </p:cNvPr>
          <p:cNvGrpSpPr/>
          <p:nvPr/>
        </p:nvGrpSpPr>
        <p:grpSpPr>
          <a:xfrm>
            <a:off x="4346036" y="3318536"/>
            <a:ext cx="923558" cy="923558"/>
            <a:chOff x="2571973" y="3192156"/>
            <a:chExt cx="923558" cy="923558"/>
          </a:xfrm>
        </p:grpSpPr>
        <p:sp>
          <p:nvSpPr>
            <p:cNvPr id="81" name="Ellipse 80">
              <a:extLst>
                <a:ext uri="{FF2B5EF4-FFF2-40B4-BE49-F238E27FC236}">
                  <a16:creationId xmlns:a16="http://schemas.microsoft.com/office/drawing/2014/main" id="{E22F46F1-8A98-234A-9489-4275DE0264C7}"/>
                </a:ext>
              </a:extLst>
            </p:cNvPr>
            <p:cNvSpPr/>
            <p:nvPr/>
          </p:nvSpPr>
          <p:spPr>
            <a:xfrm>
              <a:off x="2571973" y="3192156"/>
              <a:ext cx="923558" cy="923558"/>
            </a:xfrm>
            <a:prstGeom prst="ellipse">
              <a:avLst/>
            </a:prstGeom>
            <a:solidFill>
              <a:srgbClr val="ACA589"/>
            </a:solidFill>
            <a:ln>
              <a:solidFill>
                <a:schemeClr val="tx1"/>
              </a:solidFill>
            </a:ln>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sp>
        <p:sp>
          <p:nvSpPr>
            <p:cNvPr id="82" name="Ellipse 4">
              <a:extLst>
                <a:ext uri="{FF2B5EF4-FFF2-40B4-BE49-F238E27FC236}">
                  <a16:creationId xmlns:a16="http://schemas.microsoft.com/office/drawing/2014/main" id="{35442CFB-2B00-D648-B7C1-1A838C48D7C2}"/>
                </a:ext>
              </a:extLst>
            </p:cNvPr>
            <p:cNvSpPr txBox="1"/>
            <p:nvPr/>
          </p:nvSpPr>
          <p:spPr>
            <a:xfrm>
              <a:off x="2707225" y="3327408"/>
              <a:ext cx="653054" cy="653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srgbClr val="4A5356"/>
                  </a:solidFill>
                  <a:effectLst/>
                  <a:uLnTx/>
                  <a:uFillTx/>
                  <a:latin typeface="Gill Sans MT" panose="020B0502020104020203"/>
                  <a:ea typeface="+mn-ea"/>
                  <a:cs typeface="+mn-cs"/>
                </a:rPr>
                <a:t>Combien</a:t>
              </a:r>
            </a:p>
          </p:txBody>
        </p:sp>
      </p:grpSp>
      <p:sp>
        <p:nvSpPr>
          <p:cNvPr id="84" name="Ellipse 83">
            <a:extLst>
              <a:ext uri="{FF2B5EF4-FFF2-40B4-BE49-F238E27FC236}">
                <a16:creationId xmlns:a16="http://schemas.microsoft.com/office/drawing/2014/main" id="{C9B9ECC9-3A1F-6B41-AAB1-86439D11A89F}"/>
              </a:ext>
            </a:extLst>
          </p:cNvPr>
          <p:cNvSpPr/>
          <p:nvPr/>
        </p:nvSpPr>
        <p:spPr>
          <a:xfrm>
            <a:off x="6191496" y="1313758"/>
            <a:ext cx="923558" cy="923558"/>
          </a:xfrm>
          <a:prstGeom prst="ellipse">
            <a:avLst/>
          </a:prstGeom>
          <a:solidFill>
            <a:srgbClr val="DFD6CE"/>
          </a:solidFill>
          <a:ln>
            <a:solidFill>
              <a:schemeClr val="tx1"/>
            </a:solidFill>
          </a:ln>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sp>
      <p:grpSp>
        <p:nvGrpSpPr>
          <p:cNvPr id="86" name="Groupe 85">
            <a:extLst>
              <a:ext uri="{FF2B5EF4-FFF2-40B4-BE49-F238E27FC236}">
                <a16:creationId xmlns:a16="http://schemas.microsoft.com/office/drawing/2014/main" id="{4DAECC73-8A0B-6248-885A-6F29F9AD7709}"/>
              </a:ext>
            </a:extLst>
          </p:cNvPr>
          <p:cNvGrpSpPr/>
          <p:nvPr/>
        </p:nvGrpSpPr>
        <p:grpSpPr>
          <a:xfrm>
            <a:off x="4614984" y="1974266"/>
            <a:ext cx="923558" cy="923558"/>
            <a:chOff x="2599434" y="3268808"/>
            <a:chExt cx="923558" cy="923558"/>
          </a:xfrm>
          <a:solidFill>
            <a:srgbClr val="D3CC9A"/>
          </a:solidFill>
        </p:grpSpPr>
        <p:sp>
          <p:nvSpPr>
            <p:cNvPr id="87" name="Ellipse 86">
              <a:extLst>
                <a:ext uri="{FF2B5EF4-FFF2-40B4-BE49-F238E27FC236}">
                  <a16:creationId xmlns:a16="http://schemas.microsoft.com/office/drawing/2014/main" id="{C0C74A98-981A-DD48-8CAD-6934F057A690}"/>
                </a:ext>
              </a:extLst>
            </p:cNvPr>
            <p:cNvSpPr/>
            <p:nvPr/>
          </p:nvSpPr>
          <p:spPr>
            <a:xfrm>
              <a:off x="2599434" y="3268808"/>
              <a:ext cx="923558" cy="923558"/>
            </a:xfrm>
            <a:prstGeom prst="ellipse">
              <a:avLst/>
            </a:prstGeom>
            <a:grpFill/>
            <a:ln>
              <a:solidFill>
                <a:schemeClr val="tx1"/>
              </a:solidFill>
            </a:ln>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sp>
        <p:sp>
          <p:nvSpPr>
            <p:cNvPr id="88" name="Ellipse 4">
              <a:extLst>
                <a:ext uri="{FF2B5EF4-FFF2-40B4-BE49-F238E27FC236}">
                  <a16:creationId xmlns:a16="http://schemas.microsoft.com/office/drawing/2014/main" id="{E5C4F090-D40A-CC46-A551-F360296E5777}"/>
                </a:ext>
              </a:extLst>
            </p:cNvPr>
            <p:cNvSpPr txBox="1"/>
            <p:nvPr/>
          </p:nvSpPr>
          <p:spPr>
            <a:xfrm>
              <a:off x="2720891" y="3506906"/>
              <a:ext cx="708911" cy="4354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srgbClr val="4A5356"/>
                  </a:solidFill>
                  <a:effectLst/>
                  <a:uLnTx/>
                  <a:uFillTx/>
                  <a:latin typeface="Gill Sans MT" panose="020B0502020104020203"/>
                  <a:ea typeface="+mn-ea"/>
                  <a:cs typeface="+mn-cs"/>
                </a:rPr>
                <a:t>Pourquoi</a:t>
              </a:r>
            </a:p>
          </p:txBody>
        </p:sp>
      </p:grpSp>
      <p:sp>
        <p:nvSpPr>
          <p:cNvPr id="90" name="ZoneTexte 89">
            <a:extLst>
              <a:ext uri="{FF2B5EF4-FFF2-40B4-BE49-F238E27FC236}">
                <a16:creationId xmlns:a16="http://schemas.microsoft.com/office/drawing/2014/main" id="{AEF0EF35-F172-D849-A6D6-5752A6054914}"/>
              </a:ext>
            </a:extLst>
          </p:cNvPr>
          <p:cNvSpPr txBox="1"/>
          <p:nvPr/>
        </p:nvSpPr>
        <p:spPr>
          <a:xfrm rot="1194409">
            <a:off x="8732064" y="678695"/>
            <a:ext cx="343432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effectLst/>
                <a:uLnTx/>
                <a:uFillTx/>
                <a:latin typeface="Desdemona" pitchFamily="82" charset="77"/>
                <a:ea typeface="+mn-ea"/>
                <a:cs typeface="+mn-cs"/>
              </a:rPr>
              <a:t>DEFI  ARTS et ANIMAUX</a:t>
            </a:r>
          </a:p>
        </p:txBody>
      </p:sp>
      <p:sp>
        <p:nvSpPr>
          <p:cNvPr id="91" name="ZoneTexte 90">
            <a:extLst>
              <a:ext uri="{FF2B5EF4-FFF2-40B4-BE49-F238E27FC236}">
                <a16:creationId xmlns:a16="http://schemas.microsoft.com/office/drawing/2014/main" id="{CE12858C-9062-2746-88FC-BE095B483E0E}"/>
              </a:ext>
            </a:extLst>
          </p:cNvPr>
          <p:cNvSpPr txBox="1"/>
          <p:nvPr/>
        </p:nvSpPr>
        <p:spPr>
          <a:xfrm>
            <a:off x="6268723" y="1579151"/>
            <a:ext cx="67441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rPr>
              <a:t>  </a:t>
            </a:r>
            <a:r>
              <a:rPr kumimoji="0" lang="fr-FR" sz="1200" b="0" i="0" u="none" strike="noStrike" kern="1200" cap="none" spc="0" normalizeH="0" baseline="0" noProof="0" dirty="0">
                <a:ln>
                  <a:noFill/>
                </a:ln>
                <a:solidFill>
                  <a:srgbClr val="4A5356"/>
                </a:solidFill>
                <a:effectLst/>
                <a:uLnTx/>
                <a:uFillTx/>
                <a:latin typeface="Gill Sans MT" panose="020B0502020104020203"/>
                <a:ea typeface="+mn-ea"/>
                <a:cs typeface="+mn-cs"/>
              </a:rPr>
              <a:t>Quoi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4A5356"/>
              </a:solidFill>
              <a:effectLst/>
              <a:uLnTx/>
              <a:uFillTx/>
              <a:latin typeface="Gill Sans MT" panose="020B0502020104020203"/>
              <a:ea typeface="+mn-ea"/>
              <a:cs typeface="+mn-cs"/>
            </a:endParaRPr>
          </a:p>
        </p:txBody>
      </p:sp>
      <p:grpSp>
        <p:nvGrpSpPr>
          <p:cNvPr id="48" name="Groupe 47">
            <a:extLst>
              <a:ext uri="{FF2B5EF4-FFF2-40B4-BE49-F238E27FC236}">
                <a16:creationId xmlns:a16="http://schemas.microsoft.com/office/drawing/2014/main" id="{326C6909-DA95-B444-978A-0A8A2011DBB1}"/>
              </a:ext>
            </a:extLst>
          </p:cNvPr>
          <p:cNvGrpSpPr/>
          <p:nvPr/>
        </p:nvGrpSpPr>
        <p:grpSpPr>
          <a:xfrm>
            <a:off x="3751432" y="29845"/>
            <a:ext cx="1919710" cy="1833180"/>
            <a:chOff x="1728230" y="832429"/>
            <a:chExt cx="1219596" cy="1219596"/>
          </a:xfrm>
          <a:solidFill>
            <a:srgbClr val="A3A3A3"/>
          </a:solidFill>
        </p:grpSpPr>
        <p:sp>
          <p:nvSpPr>
            <p:cNvPr id="49" name="Ellipse 48">
              <a:extLst>
                <a:ext uri="{FF2B5EF4-FFF2-40B4-BE49-F238E27FC236}">
                  <a16:creationId xmlns:a16="http://schemas.microsoft.com/office/drawing/2014/main" id="{4367D022-A5EC-B145-A190-B2B98F11F161}"/>
                </a:ext>
              </a:extLst>
            </p:cNvPr>
            <p:cNvSpPr/>
            <p:nvPr/>
          </p:nvSpPr>
          <p:spPr>
            <a:xfrm>
              <a:off x="1728230" y="832429"/>
              <a:ext cx="1219596" cy="1219596"/>
            </a:xfrm>
            <a:prstGeom prst="ellipse">
              <a:avLst/>
            </a:prstGeom>
            <a:solidFill>
              <a:srgbClr val="D3CC9A"/>
            </a:solidFill>
            <a:ln>
              <a:solidFill>
                <a:schemeClr val="tx1"/>
              </a:solidFill>
            </a:ln>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50" name="Ellipse 4">
              <a:extLst>
                <a:ext uri="{FF2B5EF4-FFF2-40B4-BE49-F238E27FC236}">
                  <a16:creationId xmlns:a16="http://schemas.microsoft.com/office/drawing/2014/main" id="{617DF02D-0B73-3F43-B264-8D54318F06B1}"/>
                </a:ext>
              </a:extLst>
            </p:cNvPr>
            <p:cNvSpPr txBox="1"/>
            <p:nvPr/>
          </p:nvSpPr>
          <p:spPr>
            <a:xfrm>
              <a:off x="1906836" y="1011035"/>
              <a:ext cx="862384" cy="862384"/>
            </a:xfrm>
            <a:prstGeom prst="rect">
              <a:avLst/>
            </a:prstGeom>
            <a:solidFill>
              <a:srgbClr val="D3CC9A"/>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srgbClr val="4A5356"/>
                  </a:solidFill>
                  <a:effectLst/>
                  <a:uLnTx/>
                  <a:uFillTx/>
                  <a:latin typeface="Gill Sans MT" panose="020B0502020104020203"/>
                  <a:ea typeface="+mn-ea"/>
                  <a:cs typeface="+mn-cs"/>
                </a:rPr>
                <a:t>Renforcer</a:t>
              </a:r>
              <a:r>
                <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rPr>
                <a:t> </a:t>
              </a:r>
              <a:r>
                <a:rPr kumimoji="0" lang="fr-FR" sz="1600" b="1" i="0" u="none" strike="noStrike" kern="1200" cap="none" spc="0" normalizeH="0" baseline="0" noProof="0" dirty="0">
                  <a:ln>
                    <a:noFill/>
                  </a:ln>
                  <a:solidFill>
                    <a:srgbClr val="4A5356"/>
                  </a:solidFill>
                  <a:effectLst/>
                  <a:uLnTx/>
                  <a:uFillTx/>
                  <a:latin typeface="Gill Sans MT" panose="020B0502020104020203"/>
                  <a:ea typeface="+mn-ea"/>
                  <a:cs typeface="+mn-cs"/>
                </a:rPr>
                <a:t>les liens</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4A5356"/>
                  </a:solidFill>
                  <a:effectLst/>
                  <a:uLnTx/>
                  <a:uFillTx/>
                  <a:latin typeface="Gill Sans MT" panose="020B0502020104020203"/>
                  <a:ea typeface="+mn-ea"/>
                  <a:cs typeface="+mn-cs"/>
                </a:rPr>
                <a:t>entre les disciplines.</a:t>
              </a:r>
            </a:p>
          </p:txBody>
        </p:sp>
      </p:grpSp>
      <p:sp>
        <p:nvSpPr>
          <p:cNvPr id="51" name="Espace réservé du pied de page 2">
            <a:extLst>
              <a:ext uri="{FF2B5EF4-FFF2-40B4-BE49-F238E27FC236}">
                <a16:creationId xmlns:a16="http://schemas.microsoft.com/office/drawing/2014/main" id="{63F0BCEA-3ABC-4A2F-B248-E30076F96BE8}"/>
              </a:ext>
            </a:extLst>
          </p:cNvPr>
          <p:cNvSpPr>
            <a:spLocks noGrp="1"/>
          </p:cNvSpPr>
          <p:nvPr>
            <p:ph type="ftr" sz="quarter" idx="11"/>
          </p:nvPr>
        </p:nvSpPr>
        <p:spPr>
          <a:xfrm>
            <a:off x="3465456" y="6432310"/>
            <a:ext cx="5901189" cy="320040"/>
          </a:xfrm>
        </p:spPr>
        <p:txBody>
          <a:bodyPr/>
          <a:lstStyle/>
          <a:p>
            <a:r>
              <a:rPr lang="fr-FR" dirty="0"/>
              <a:t>Barbara Samuel - Conseillère pédagogique départementale en arts visuels, DSDEN 27</a:t>
            </a:r>
          </a:p>
        </p:txBody>
      </p:sp>
    </p:spTree>
    <p:extLst>
      <p:ext uri="{BB962C8B-B14F-4D97-AF65-F5344CB8AC3E}">
        <p14:creationId xmlns:p14="http://schemas.microsoft.com/office/powerpoint/2010/main" val="264121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435E4C-4EEE-4908-A042-02F1D671F4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8538614" y="4095165"/>
            <a:ext cx="3303616" cy="2632205"/>
          </a:xfrm>
          <a:prstGeom prst="rect">
            <a:avLst/>
          </a:prstGeom>
        </p:spPr>
      </p:pic>
      <p:sp>
        <p:nvSpPr>
          <p:cNvPr id="5" name="Rectangle 4">
            <a:extLst>
              <a:ext uri="{FF2B5EF4-FFF2-40B4-BE49-F238E27FC236}">
                <a16:creationId xmlns:a16="http://schemas.microsoft.com/office/drawing/2014/main" id="{59DC3B97-8007-4340-83DF-12EA60BF1E69}"/>
              </a:ext>
            </a:extLst>
          </p:cNvPr>
          <p:cNvSpPr/>
          <p:nvPr/>
        </p:nvSpPr>
        <p:spPr>
          <a:xfrm>
            <a:off x="-19926" y="0"/>
            <a:ext cx="11842230" cy="686341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Un animal chaque jour... </a:t>
            </a:r>
            <a:endParaRPr kumimoji="0" lang="fr-FR" sz="1800" b="0" i="0" u="none" strike="noStrike" kern="1200" cap="none" spc="0" normalizeH="0" baseline="0" noProof="0" dirty="0">
              <a:ln>
                <a:noFill/>
              </a:ln>
              <a:solidFill>
                <a:schemeClr val="bg1"/>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Les élèves s’installent confortablement. L’enseignant peut décider de jouer le jeu et dessiner aussi. La consigne est la même pour tous, seule l’incitation change tous les jours.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Durée du défi </a:t>
            </a: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 14 semaines (2 périodes). 10’ pour le dessin</a:t>
            </a:r>
            <a:r>
              <a:rPr kumimoji="0" lang="fr-FR"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a:t>
            </a: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 / 10-15 min pour la présentation des œuvres.</a:t>
            </a:r>
            <a:endParaRPr kumimoji="0" lang="fr-FR" sz="1800" b="0" i="0" u="none" strike="noStrike" kern="1200" cap="none" spc="0" normalizeH="0" baseline="0" noProof="0" dirty="0">
              <a:ln>
                <a:noFill/>
              </a:ln>
              <a:solidFill>
                <a:schemeClr val="bg1"/>
              </a:solidFill>
              <a:effectLst/>
              <a:uLnTx/>
              <a:uFillTx/>
              <a:latin typeface="Gill Sans MT" panose="020B0502020104020203"/>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Déroulement : </a:t>
            </a: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Les élèves dessineront un nouvel animal chaque semaine. Les incitations sont conçues de manière à faire évoluer les dessins sur 3 jours. Les œuvres ne sont en aucun cas modélisantes et il ne s’agit pas de les reproduire. Présentées en J1, elles permettront aux élèves, notamment les plus jeunes, de se représenter l’animal, d’observer et d’échanger pour ensuite pouvoir le dessiner à leur façon. Pour chacune d’entre-elles, vous trouverez le cartel</a:t>
            </a: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t>
            </a: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 un petit descriptif et des propositions de questionnements.  Le lendemain, en J2, les œuvres ne seront plus présentes (pas d’affichage), les élèves s’appuieront sur leurs souvenirs et leur imagination pour dessiner l’animal de la semaine. En J3, les élèves dessineront à nouveau l’animal à partir du verbe proposé. Cette nouvelle incitation permettra de faire évoluer le dessin en mettant l’animal en mouvement. Le 4</a:t>
            </a:r>
            <a:r>
              <a:rPr kumimoji="0" lang="fr-FR" sz="1800" b="0" i="0" u="none" strike="noStrike" kern="1200" cap="none" spc="0" normalizeH="0" baseline="30000" noProof="0" dirty="0">
                <a:ln>
                  <a:noFill/>
                </a:ln>
                <a:solidFill>
                  <a:schemeClr val="bg1"/>
                </a:solidFill>
                <a:effectLst/>
                <a:uLnTx/>
                <a:uFillTx/>
                <a:latin typeface="Calibri" panose="020F0502020204030204" pitchFamily="34" charset="0"/>
                <a:ea typeface="+mn-ea"/>
                <a:cs typeface="+mn-cs"/>
              </a:rPr>
              <a:t>ème</a:t>
            </a: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 jour, une piste de prolongement sera proposée afin de faire encore évoluer le dessin.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Les temps de mise en commun sont fondamentaux pour verbaliser et contribuer également à l’enrichissement de chacun. L’affichage réguliers des dessins d’lèves dans la classe sera également un appui pour eux. Il peut s’agir d’une sélection mais il sera important de veiller à ce que chaque élève voit son dessin affiché à un moment ou un autre.</a:t>
            </a:r>
            <a:endParaRPr kumimoji="0" lang="fr-FR"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Récapitulatif :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J1 : présentation des œuvres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J2 : dessin de l’animal (</a:t>
            </a:r>
            <a:r>
              <a:rPr kumimoji="0" lang="fr-FR" sz="1800" b="0"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cf</a:t>
            </a: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tableau ci-dessous)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J3 : nouveau dessin de l’animal à partir du verbe proposé (</a:t>
            </a:r>
            <a:r>
              <a:rPr kumimoji="0" lang="fr-FR" sz="1800" b="0"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cf</a:t>
            </a: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tableau ci-dessous)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J4 : prolongement (</a:t>
            </a:r>
            <a:r>
              <a:rPr kumimoji="0" lang="fr-FR" sz="1800" b="0"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cf</a:t>
            </a: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tableau ci-dessous)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*On pourra utiliser un sablier ou montrer sur l’horloge de la classe. Rien n’empêche un élève qui n’aurait pas terminé de poursuivre plus tard, sur un temps libre mais l’</a:t>
            </a:r>
            <a:r>
              <a:rPr kumimoji="0" lang="fr-FR" sz="11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mn-cs"/>
              </a:rPr>
              <a:t>idée</a:t>
            </a:r>
            <a:r>
              <a:rPr kumimoji="0" lang="fr-FR" sz="11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 est d’essayer d’achever dans le temps imparti. Le petit format est facilitant, l’absence de gomme aussi.</a:t>
            </a:r>
            <a:endParaRPr kumimoji="0" lang="fr-FR" sz="11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Espace réservé du pied de page 2">
            <a:extLst>
              <a:ext uri="{FF2B5EF4-FFF2-40B4-BE49-F238E27FC236}">
                <a16:creationId xmlns:a16="http://schemas.microsoft.com/office/drawing/2014/main" id="{31803480-1503-4286-8147-F3BED3FE72DE}"/>
              </a:ext>
            </a:extLst>
          </p:cNvPr>
          <p:cNvSpPr>
            <a:spLocks noGrp="1"/>
          </p:cNvSpPr>
          <p:nvPr>
            <p:ph type="ftr" sz="quarter" idx="11"/>
          </p:nvPr>
        </p:nvSpPr>
        <p:spPr>
          <a:xfrm>
            <a:off x="5921115" y="6589175"/>
            <a:ext cx="5901189" cy="320040"/>
          </a:xfrm>
        </p:spPr>
        <p:txBody>
          <a:bodyPr/>
          <a:lstStyle/>
          <a:p>
            <a:r>
              <a:rPr lang="fr-FR" dirty="0">
                <a:solidFill>
                  <a:schemeClr val="bg1">
                    <a:alpha val="70000"/>
                  </a:schemeClr>
                </a:solidFill>
              </a:rPr>
              <a:t>Barbara Samuel - Conseillère pédagogique départementale en arts visuels, DSDEN 27</a:t>
            </a:r>
          </a:p>
        </p:txBody>
      </p:sp>
    </p:spTree>
    <p:extLst>
      <p:ext uri="{BB962C8B-B14F-4D97-AF65-F5344CB8AC3E}">
        <p14:creationId xmlns:p14="http://schemas.microsoft.com/office/powerpoint/2010/main" val="2246061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7EC4005-93F2-4C0B-BB60-5C6E5F707D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8627505" y="3935975"/>
            <a:ext cx="3303616" cy="2632205"/>
          </a:xfrm>
          <a:prstGeom prst="rect">
            <a:avLst/>
          </a:prstGeom>
        </p:spPr>
      </p:pic>
      <p:sp>
        <p:nvSpPr>
          <p:cNvPr id="4" name="Rectangle 3">
            <a:extLst>
              <a:ext uri="{FF2B5EF4-FFF2-40B4-BE49-F238E27FC236}">
                <a16:creationId xmlns:a16="http://schemas.microsoft.com/office/drawing/2014/main" id="{144A6BC9-C4CD-324F-8E38-654AE2E947F1}"/>
              </a:ext>
            </a:extLst>
          </p:cNvPr>
          <p:cNvSpPr/>
          <p:nvPr/>
        </p:nvSpPr>
        <p:spPr>
          <a:xfrm>
            <a:off x="195243" y="1531739"/>
            <a:ext cx="11695288" cy="218521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Les classes participantes enverront 5 photos maximum des dessins produits (possibilité́ de regrouper les dessins ou de n’en envoyer que quelques uns). Merci de bien les cadrer et de les envoyer en format jpeg. Les renommer au nom de l’animal.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Une exposition virtuelle de tous les dessins sera envoyée aux classes participantes afin de pouvoir découvrir les productions des autres.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000" b="1" i="0" u="none" strike="noStrike" kern="1200" cap="none" spc="0" normalizeH="0" baseline="0" noProof="0" dirty="0">
              <a:ln>
                <a:noFill/>
              </a:ln>
              <a:solidFill>
                <a:schemeClr val="bg1"/>
              </a:solidFill>
              <a:effectLst/>
              <a:uLnTx/>
              <a:uFillTx/>
              <a:latin typeface="Gill Sans MT" panose="020B0502020104020203"/>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Un diplôme surprise numérique sera envoyé en fin de DEFI. </a:t>
            </a:r>
            <a:endParaRPr kumimoji="0" lang="fr-FR" sz="1800" b="1" i="0" u="none" strike="noStrike" kern="1200" cap="none" spc="0" normalizeH="0" baseline="0" noProof="0" dirty="0">
              <a:ln>
                <a:noFill/>
              </a:ln>
              <a:solidFill>
                <a:schemeClr val="bg1"/>
              </a:solidFill>
              <a:effectLst/>
              <a:uLnTx/>
              <a:uFillTx/>
              <a:latin typeface="Gill Sans MT" panose="020B0502020104020203"/>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7" name="ZoneTexte 6">
            <a:extLst>
              <a:ext uri="{FF2B5EF4-FFF2-40B4-BE49-F238E27FC236}">
                <a16:creationId xmlns:a16="http://schemas.microsoft.com/office/drawing/2014/main" id="{95B1CFEA-D163-4EC1-95E6-DE8083B46A19}"/>
              </a:ext>
            </a:extLst>
          </p:cNvPr>
          <p:cNvSpPr txBox="1"/>
          <p:nvPr/>
        </p:nvSpPr>
        <p:spPr>
          <a:xfrm>
            <a:off x="195243" y="270185"/>
            <a:ext cx="11709322" cy="968278"/>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srgbClr val="CEC6BC"/>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fr-FR" sz="1800" b="1" i="1" u="none" strike="noStrike" kern="1200" cap="none" spc="0" normalizeH="0" baseline="0" noProof="0" dirty="0">
                <a:ln>
                  <a:noFill/>
                </a:ln>
                <a:solidFill>
                  <a:srgbClr val="CEC6BC"/>
                </a:solidFill>
                <a:effectLst/>
                <a:uLnTx/>
                <a:uFillTx/>
                <a:latin typeface="Calibri" panose="020F0502020204030204" pitchFamily="34" charset="0"/>
                <a:ea typeface="Calibri" panose="020F0502020204030204" pitchFamily="34" charset="0"/>
                <a:cs typeface="Times New Roman" panose="02020603050405020304" pitchFamily="18" charset="0"/>
              </a:rPr>
              <a:t>Présenter le cartel après, permet de ne pas tout dévoiler et de laisser les élèves s’exprimer en fonction de leur ressenti et de leur imagination avant d’accéder aux connaissances. Le présenter avant peut être trop  inducteur.  De la même manière, le questionnement viendra avant l’apport de connaissances.</a:t>
            </a:r>
            <a:endParaRPr kumimoji="0" lang="fr-FR" sz="800" b="1" i="1" u="none" strike="noStrike" kern="1200" cap="none" spc="0" normalizeH="0" baseline="0" noProof="0" dirty="0">
              <a:ln>
                <a:noFill/>
              </a:ln>
              <a:solidFill>
                <a:srgbClr val="CEC6BC"/>
              </a:solidFill>
              <a:effectLst/>
              <a:uLnTx/>
              <a:uFillTx/>
              <a:latin typeface="Calibri" panose="020F0502020204030204" pitchFamily="34" charset="0"/>
            </a:endParaRPr>
          </a:p>
        </p:txBody>
      </p:sp>
      <p:sp>
        <p:nvSpPr>
          <p:cNvPr id="8" name="ZoneTexte 7">
            <a:extLst>
              <a:ext uri="{FF2B5EF4-FFF2-40B4-BE49-F238E27FC236}">
                <a16:creationId xmlns:a16="http://schemas.microsoft.com/office/drawing/2014/main" id="{04FB00F2-F9FE-43F3-AF9F-2CFB5468BBDB}"/>
              </a:ext>
            </a:extLst>
          </p:cNvPr>
          <p:cNvSpPr txBox="1"/>
          <p:nvPr/>
        </p:nvSpPr>
        <p:spPr>
          <a:xfrm>
            <a:off x="168687" y="4236414"/>
            <a:ext cx="8589552" cy="203132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EC6BC"/>
                </a:solidFill>
                <a:effectLst/>
                <a:uLnTx/>
                <a:uFillTx/>
                <a:latin typeface="Calibri" panose="020F0502020204030204" pitchFamily="34" charset="0"/>
                <a:ea typeface="+mn-ea"/>
                <a:cs typeface="+mn-cs"/>
              </a:rPr>
              <a:t>Conseils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EC6BC"/>
                </a:solidFill>
                <a:effectLst/>
                <a:uLnTx/>
                <a:uFillTx/>
                <a:latin typeface="Calibri" panose="020F0502020204030204" pitchFamily="34" charset="0"/>
                <a:ea typeface="+mn-ea"/>
                <a:cs typeface="+mn-cs"/>
              </a:rPr>
              <a:t>- On pourra travailler en transversalité́ en liant art, sciences, langage oral et écrit, EPS.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EC6BC"/>
                </a:solidFill>
                <a:effectLst/>
                <a:uLnTx/>
                <a:uFillTx/>
                <a:latin typeface="Calibi"/>
                <a:ea typeface="+mn-ea"/>
                <a:cs typeface="+mn-cs"/>
              </a:rPr>
              <a:t>- Pour nourrir le projet, on pourra réaliser un mur d’images animalier : déterminer un endroit de la classe (tableau mobile, porte, mur) pour l’affichage. chaque élève apporte une image de l’animal de la semaine et est responsable de son affichage.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EC6BC"/>
                </a:solidFill>
                <a:effectLst/>
                <a:uLnTx/>
                <a:uFillTx/>
                <a:latin typeface="Calibi"/>
                <a:ea typeface="+mn-ea"/>
                <a:cs typeface="+mn-cs"/>
              </a:rPr>
              <a:t>Regarder collectivement le mur d’images en fin de semaine, nommer un responsable pour le défaire afin de laisser la place au suivant. </a:t>
            </a:r>
          </a:p>
        </p:txBody>
      </p:sp>
      <p:sp>
        <p:nvSpPr>
          <p:cNvPr id="9" name="Espace réservé du pied de page 2">
            <a:extLst>
              <a:ext uri="{FF2B5EF4-FFF2-40B4-BE49-F238E27FC236}">
                <a16:creationId xmlns:a16="http://schemas.microsoft.com/office/drawing/2014/main" id="{2ED076DF-EC10-4CA0-8AB1-1836E665342D}"/>
              </a:ext>
            </a:extLst>
          </p:cNvPr>
          <p:cNvSpPr>
            <a:spLocks noGrp="1"/>
          </p:cNvSpPr>
          <p:nvPr>
            <p:ph type="ftr" sz="quarter" idx="11"/>
          </p:nvPr>
        </p:nvSpPr>
        <p:spPr>
          <a:xfrm>
            <a:off x="3465456" y="6432310"/>
            <a:ext cx="5901189" cy="320040"/>
          </a:xfrm>
        </p:spPr>
        <p:txBody>
          <a:bodyPr/>
          <a:lstStyle/>
          <a:p>
            <a:r>
              <a:rPr lang="fr-FR" dirty="0">
                <a:solidFill>
                  <a:schemeClr val="bg1">
                    <a:alpha val="70000"/>
                  </a:schemeClr>
                </a:solidFill>
              </a:rPr>
              <a:t>Barbara Samuel - Conseillère pédagogique départementale en arts visuels, DSDEN 27</a:t>
            </a:r>
          </a:p>
        </p:txBody>
      </p:sp>
    </p:spTree>
    <p:extLst>
      <p:ext uri="{BB962C8B-B14F-4D97-AF65-F5344CB8AC3E}">
        <p14:creationId xmlns:p14="http://schemas.microsoft.com/office/powerpoint/2010/main" val="78518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DCF70BA-5D68-D14C-AF55-4341AAB2D4A8}"/>
              </a:ext>
            </a:extLst>
          </p:cNvPr>
          <p:cNvSpPr txBox="1"/>
          <p:nvPr/>
        </p:nvSpPr>
        <p:spPr>
          <a:xfrm>
            <a:off x="1250302" y="130628"/>
            <a:ext cx="10170366" cy="461665"/>
          </a:xfrm>
          <a:prstGeom prst="rect">
            <a:avLst/>
          </a:prstGeom>
          <a:noFill/>
        </p:spPr>
        <p:txBody>
          <a:bodyPr wrap="square" rtlCol="0">
            <a:spAutoFit/>
          </a:bodyPr>
          <a:lstStyle/>
          <a:p>
            <a:pPr lvl="0" defTabSz="457200">
              <a:defRPr/>
            </a:pPr>
            <a:r>
              <a:rPr lang="fr-FR" sz="2400" dirty="0">
                <a:solidFill>
                  <a:srgbClr val="DFD7BB"/>
                </a:solidFill>
                <a:latin typeface="Gill Sans MT" panose="020B0502020104020203"/>
              </a:rPr>
              <a:t>Planification du travail – 2ème période        Les animaux féroces </a:t>
            </a:r>
            <a:endParaRPr lang="fr-FR" dirty="0">
              <a:solidFill>
                <a:srgbClr val="DFD7BB"/>
              </a:solidFill>
              <a:latin typeface="Gill Sans MT" panose="020B0502020104020203"/>
            </a:endParaRPr>
          </a:p>
        </p:txBody>
      </p:sp>
      <p:graphicFrame>
        <p:nvGraphicFramePr>
          <p:cNvPr id="9" name="Tableau 8">
            <a:extLst>
              <a:ext uri="{FF2B5EF4-FFF2-40B4-BE49-F238E27FC236}">
                <a16:creationId xmlns:a16="http://schemas.microsoft.com/office/drawing/2014/main" id="{5D106310-CB05-4FFA-BA9B-37C2CEFE40B8}"/>
              </a:ext>
            </a:extLst>
          </p:cNvPr>
          <p:cNvGraphicFramePr>
            <a:graphicFrameLocks noGrp="1"/>
          </p:cNvGraphicFramePr>
          <p:nvPr/>
        </p:nvGraphicFramePr>
        <p:xfrm>
          <a:off x="729313" y="1188990"/>
          <a:ext cx="10108683" cy="4897952"/>
        </p:xfrm>
        <a:graphic>
          <a:graphicData uri="http://schemas.openxmlformats.org/drawingml/2006/table">
            <a:tbl>
              <a:tblPr firstRow="1" bandRow="1">
                <a:tableStyleId>{93296810-A885-4BE3-A3E7-6D5BEEA58F35}</a:tableStyleId>
              </a:tblPr>
              <a:tblGrid>
                <a:gridCol w="997954">
                  <a:extLst>
                    <a:ext uri="{9D8B030D-6E8A-4147-A177-3AD203B41FA5}">
                      <a16:colId xmlns:a16="http://schemas.microsoft.com/office/drawing/2014/main" val="3341742485"/>
                    </a:ext>
                  </a:extLst>
                </a:gridCol>
                <a:gridCol w="1632913">
                  <a:extLst>
                    <a:ext uri="{9D8B030D-6E8A-4147-A177-3AD203B41FA5}">
                      <a16:colId xmlns:a16="http://schemas.microsoft.com/office/drawing/2014/main" val="1401632951"/>
                    </a:ext>
                  </a:extLst>
                </a:gridCol>
                <a:gridCol w="991775">
                  <a:extLst>
                    <a:ext uri="{9D8B030D-6E8A-4147-A177-3AD203B41FA5}">
                      <a16:colId xmlns:a16="http://schemas.microsoft.com/office/drawing/2014/main" val="3948919249"/>
                    </a:ext>
                  </a:extLst>
                </a:gridCol>
                <a:gridCol w="1503994">
                  <a:extLst>
                    <a:ext uri="{9D8B030D-6E8A-4147-A177-3AD203B41FA5}">
                      <a16:colId xmlns:a16="http://schemas.microsoft.com/office/drawing/2014/main" val="1067370855"/>
                    </a:ext>
                  </a:extLst>
                </a:gridCol>
                <a:gridCol w="880542">
                  <a:extLst>
                    <a:ext uri="{9D8B030D-6E8A-4147-A177-3AD203B41FA5}">
                      <a16:colId xmlns:a16="http://schemas.microsoft.com/office/drawing/2014/main" val="158196444"/>
                    </a:ext>
                  </a:extLst>
                </a:gridCol>
                <a:gridCol w="1440898">
                  <a:extLst>
                    <a:ext uri="{9D8B030D-6E8A-4147-A177-3AD203B41FA5}">
                      <a16:colId xmlns:a16="http://schemas.microsoft.com/office/drawing/2014/main" val="1213806893"/>
                    </a:ext>
                  </a:extLst>
                </a:gridCol>
                <a:gridCol w="904569">
                  <a:extLst>
                    <a:ext uri="{9D8B030D-6E8A-4147-A177-3AD203B41FA5}">
                      <a16:colId xmlns:a16="http://schemas.microsoft.com/office/drawing/2014/main" val="2151130302"/>
                    </a:ext>
                  </a:extLst>
                </a:gridCol>
                <a:gridCol w="1756038">
                  <a:extLst>
                    <a:ext uri="{9D8B030D-6E8A-4147-A177-3AD203B41FA5}">
                      <a16:colId xmlns:a16="http://schemas.microsoft.com/office/drawing/2014/main" val="3301530002"/>
                    </a:ext>
                  </a:extLst>
                </a:gridCol>
              </a:tblGrid>
              <a:tr h="12585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Calibri" panose="020F0502020204030204" pitchFamily="34" charset="0"/>
                          <a:cs typeface="Calibri" panose="020F0502020204030204" pitchFamily="34" charset="0"/>
                        </a:rPr>
                        <a:t>Semaine 1 OURS</a:t>
                      </a:r>
                    </a:p>
                  </a:txBody>
                  <a:tcPr>
                    <a:lnL w="12700" cap="flat" cmpd="sng" algn="ctr">
                      <a:solidFill>
                        <a:srgbClr val="DCCEA9"/>
                      </a:solidFill>
                      <a:prstDash val="solid"/>
                      <a:round/>
                      <a:headEnd type="none" w="med" len="med"/>
                      <a:tailEnd type="none" w="med" len="med"/>
                    </a:lnL>
                    <a:solidFill>
                      <a:schemeClr val="accent6">
                        <a:lumMod val="60000"/>
                        <a:lumOff val="40000"/>
                      </a:schemeClr>
                    </a:solidFill>
                  </a:tcPr>
                </a:tc>
                <a:tc hMerge="1">
                  <a:txBody>
                    <a:bodyPr/>
                    <a:lstStyle/>
                    <a:p>
                      <a:endParaRPr lang="fr-FR" sz="1400" b="0" i="1" dirty="0">
                        <a:solidFill>
                          <a:schemeClr val="tx1"/>
                        </a:solidFill>
                        <a:latin typeface="Calibri" panose="020F0502020204030204" pitchFamily="34" charset="0"/>
                        <a:cs typeface="Calibri" panose="020F0502020204030204" pitchFamily="34" charset="0"/>
                      </a:endParaRPr>
                    </a:p>
                  </a:txBody>
                  <a:tcPr>
                    <a:solidFill>
                      <a:srgbClr val="CDC9B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Calibri" panose="020F0502020204030204" pitchFamily="34" charset="0"/>
                          <a:cs typeface="Calibri" panose="020F0502020204030204" pitchFamily="34" charset="0"/>
                        </a:rPr>
                        <a:t>Semaine 2 SERPENT</a:t>
                      </a:r>
                    </a:p>
                  </a:txBody>
                  <a:tcPr>
                    <a:solidFill>
                      <a:schemeClr val="accent6">
                        <a:lumMod val="60000"/>
                        <a:lumOff val="40000"/>
                      </a:schemeClr>
                    </a:solidFill>
                  </a:tcPr>
                </a:tc>
                <a:tc hMerge="1">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Calibri" panose="020F0502020204030204" pitchFamily="34" charset="0"/>
                          <a:cs typeface="Calibri" panose="020F0502020204030204" pitchFamily="34" charset="0"/>
                        </a:rPr>
                        <a:t>Semaine 3 REQUIN</a:t>
                      </a:r>
                    </a:p>
                  </a:txBody>
                  <a:tcPr>
                    <a:solidFill>
                      <a:schemeClr val="accent6">
                        <a:lumMod val="60000"/>
                        <a:lumOff val="4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Calibri" panose="020F0502020204030204" pitchFamily="34" charset="0"/>
                          <a:cs typeface="Calibri" panose="020F0502020204030204" pitchFamily="34" charset="0"/>
                        </a:rPr>
                        <a:t>Semaine 4 AIGLE</a:t>
                      </a:r>
                    </a:p>
                  </a:txBody>
                  <a:tcPr>
                    <a:solidFill>
                      <a:schemeClr val="accent6">
                        <a:lumMod val="60000"/>
                        <a:lumOff val="40000"/>
                      </a:schemeClr>
                    </a:solidFill>
                  </a:tcPr>
                </a:tc>
                <a:tc hMerge="1">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extLst>
                  <a:ext uri="{0D108BD9-81ED-4DB2-BD59-A6C34878D82A}">
                    <a16:rowId xmlns:a16="http://schemas.microsoft.com/office/drawing/2014/main" val="3757190916"/>
                  </a:ext>
                </a:extLst>
              </a:tr>
              <a:tr h="242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Calibri" panose="020F0502020204030204" pitchFamily="34" charset="0"/>
                          <a:cs typeface="Calibri" panose="020F0502020204030204" pitchFamily="34" charset="0"/>
                        </a:rPr>
                        <a:t>J1</a:t>
                      </a:r>
                    </a:p>
                    <a:p>
                      <a:endParaRPr lang="fr-FR" sz="1400" b="1" dirty="0">
                        <a:solidFill>
                          <a:schemeClr val="tx1"/>
                        </a:solidFill>
                        <a:latin typeface="Calibri" panose="020F0502020204030204" pitchFamily="34" charset="0"/>
                        <a:cs typeface="Calibri" panose="020F0502020204030204" pitchFamily="34" charset="0"/>
                      </a:endParaRPr>
                    </a:p>
                  </a:txBody>
                  <a:tcPr>
                    <a:lnL w="12700" cap="flat" cmpd="sng" algn="ctr">
                      <a:solidFill>
                        <a:srgbClr val="DCCEA9"/>
                      </a:solidFill>
                      <a:prstDash val="solid"/>
                      <a:round/>
                      <a:headEnd type="none" w="med" len="med"/>
                      <a:tailEnd type="none" w="med" len="med"/>
                    </a:lnL>
                    <a:solidFill>
                      <a:srgbClr val="ACA589"/>
                    </a:solidFill>
                  </a:tcPr>
                </a:tc>
                <a:tc>
                  <a:txBody>
                    <a:bodyPr/>
                    <a:lstStyle/>
                    <a:p>
                      <a:r>
                        <a:rPr lang="fr-FR" sz="1400" b="0" i="0" dirty="0">
                          <a:solidFill>
                            <a:schemeClr val="tx1"/>
                          </a:solidFill>
                          <a:latin typeface="Calibri" panose="020F0502020204030204" pitchFamily="34" charset="0"/>
                          <a:cs typeface="Calibri" panose="020F0502020204030204" pitchFamily="34" charset="0"/>
                          <a:hlinkClick r:id="rId2" action="ppaction://hlinksldjump"/>
                        </a:rPr>
                        <a:t>Découverte des œuvres</a:t>
                      </a:r>
                      <a:endParaRPr lang="fr-FR" sz="1400" b="0" i="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r>
                        <a:rPr lang="fr-FR" sz="1400" b="0" i="0" dirty="0">
                          <a:solidFill>
                            <a:schemeClr val="tx1"/>
                          </a:solidFill>
                          <a:latin typeface="Calibri" panose="020F0502020204030204" pitchFamily="34" charset="0"/>
                          <a:cs typeface="Calibri" panose="020F0502020204030204" pitchFamily="34" charset="0"/>
                        </a:rPr>
                        <a:t>J9</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dirty="0">
                          <a:solidFill>
                            <a:schemeClr val="tx1"/>
                          </a:solidFill>
                          <a:latin typeface="Calibri" panose="020F0502020204030204" pitchFamily="34" charset="0"/>
                          <a:cs typeface="Calibri" panose="020F0502020204030204" pitchFamily="34" charset="0"/>
                          <a:hlinkClick r:id="rId3" action="ppaction://hlinksldjump"/>
                        </a:rPr>
                        <a:t>Découverte des œuvres</a:t>
                      </a:r>
                      <a:endParaRPr lang="fr-FR" sz="1400" b="0" i="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r>
                        <a:rPr lang="fr-FR" sz="1400" b="0" i="0" dirty="0">
                          <a:solidFill>
                            <a:schemeClr val="tx1"/>
                          </a:solidFill>
                          <a:latin typeface="Calibri" panose="020F0502020204030204" pitchFamily="34" charset="0"/>
                          <a:cs typeface="Calibri" panose="020F0502020204030204" pitchFamily="34" charset="0"/>
                        </a:rPr>
                        <a:t>J17</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dirty="0">
                          <a:solidFill>
                            <a:schemeClr val="tx1"/>
                          </a:solidFill>
                          <a:latin typeface="Calibri" panose="020F0502020204030204" pitchFamily="34" charset="0"/>
                          <a:cs typeface="Calibri" panose="020F0502020204030204" pitchFamily="34" charset="0"/>
                          <a:hlinkClick r:id="rId4" action="ppaction://hlinksldjump"/>
                        </a:rPr>
                        <a:t>Découverte des œuvres</a:t>
                      </a:r>
                      <a:endParaRPr lang="fr-FR" sz="1400" b="0" i="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r>
                        <a:rPr lang="fr-FR" sz="1400" b="0" i="0" dirty="0">
                          <a:solidFill>
                            <a:schemeClr val="tx1"/>
                          </a:solidFill>
                          <a:latin typeface="Calibri" panose="020F0502020204030204" pitchFamily="34" charset="0"/>
                          <a:cs typeface="Calibri" panose="020F0502020204030204" pitchFamily="34" charset="0"/>
                        </a:rPr>
                        <a:t>J25</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dirty="0">
                          <a:solidFill>
                            <a:schemeClr val="tx1"/>
                          </a:solidFill>
                          <a:latin typeface="Calibri" panose="020F0502020204030204" pitchFamily="34" charset="0"/>
                          <a:cs typeface="Calibri" panose="020F0502020204030204" pitchFamily="34" charset="0"/>
                          <a:hlinkClick r:id="rId5" action="ppaction://hlinksldjump"/>
                        </a:rPr>
                        <a:t>Découverte des œuvres</a:t>
                      </a:r>
                      <a:endParaRPr lang="fr-FR" sz="1400" b="0" i="0" dirty="0">
                        <a:solidFill>
                          <a:schemeClr val="tx1"/>
                        </a:solidFill>
                        <a:latin typeface="Calibri" panose="020F0502020204030204" pitchFamily="34" charset="0"/>
                        <a:cs typeface="Calibri" panose="020F0502020204030204" pitchFamily="34" charset="0"/>
                      </a:endParaRPr>
                    </a:p>
                  </a:txBody>
                  <a:tcPr>
                    <a:solidFill>
                      <a:srgbClr val="CDC9BB"/>
                    </a:solidFill>
                  </a:tcPr>
                </a:tc>
                <a:extLst>
                  <a:ext uri="{0D108BD9-81ED-4DB2-BD59-A6C34878D82A}">
                    <a16:rowId xmlns:a16="http://schemas.microsoft.com/office/drawing/2014/main" val="4185194376"/>
                  </a:ext>
                </a:extLst>
              </a:tr>
              <a:tr h="556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Calibri" panose="020F0502020204030204" pitchFamily="34" charset="0"/>
                          <a:cs typeface="Calibri" panose="020F0502020204030204" pitchFamily="34" charset="0"/>
                        </a:rPr>
                        <a:t>J2  </a:t>
                      </a:r>
                    </a:p>
                    <a:p>
                      <a:endParaRPr lang="fr-FR" sz="1400" b="1" dirty="0">
                        <a:solidFill>
                          <a:schemeClr val="tx1"/>
                        </a:solidFill>
                        <a:latin typeface="Calibri" panose="020F0502020204030204" pitchFamily="34" charset="0"/>
                        <a:cs typeface="Calibri" panose="020F0502020204030204" pitchFamily="34" charset="0"/>
                      </a:endParaRPr>
                    </a:p>
                  </a:txBody>
                  <a:tcPr>
                    <a:lnL w="12700" cap="flat" cmpd="sng" algn="ctr">
                      <a:solidFill>
                        <a:srgbClr val="DCCEA9"/>
                      </a:solidFill>
                      <a:prstDash val="solid"/>
                      <a:round/>
                      <a:headEnd type="none" w="med" len="med"/>
                      <a:tailEnd type="none" w="med" len="med"/>
                    </a:lnL>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Ours </a:t>
                      </a: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J10</a:t>
                      </a:r>
                    </a:p>
                  </a:txBody>
                  <a:tcPr>
                    <a:solidFill>
                      <a:srgbClr val="ACA589"/>
                    </a:solidFill>
                  </a:tcPr>
                </a:tc>
                <a:tc>
                  <a:txBody>
                    <a:bodyPr/>
                    <a:lstStyle/>
                    <a:p>
                      <a:r>
                        <a:rPr lang="fr-FR" sz="1400" b="0" dirty="0">
                          <a:solidFill>
                            <a:schemeClr val="tx1"/>
                          </a:solidFill>
                          <a:latin typeface="Calibri" panose="020F0502020204030204" pitchFamily="34" charset="0"/>
                          <a:cs typeface="Calibri" panose="020F0502020204030204" pitchFamily="34" charset="0"/>
                        </a:rPr>
                        <a:t>Serpent</a:t>
                      </a: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J18</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Requin </a:t>
                      </a: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J26</a:t>
                      </a:r>
                    </a:p>
                  </a:txBody>
                  <a:tcPr>
                    <a:solidFill>
                      <a:srgbClr val="ACA589"/>
                    </a:solidFill>
                  </a:tcPr>
                </a:tc>
                <a:tc>
                  <a:txBody>
                    <a:bodyPr/>
                    <a:lstStyle/>
                    <a:p>
                      <a:r>
                        <a:rPr lang="fr-FR" sz="1400" b="0" dirty="0">
                          <a:solidFill>
                            <a:schemeClr val="tx1"/>
                          </a:solidFill>
                          <a:latin typeface="Calibri" panose="020F0502020204030204" pitchFamily="34" charset="0"/>
                          <a:cs typeface="Calibri" panose="020F0502020204030204" pitchFamily="34" charset="0"/>
                        </a:rPr>
                        <a:t>Aigle</a:t>
                      </a:r>
                    </a:p>
                  </a:txBody>
                  <a:tcPr>
                    <a:solidFill>
                      <a:srgbClr val="CDC9BB"/>
                    </a:solidFill>
                  </a:tcPr>
                </a:tc>
                <a:extLst>
                  <a:ext uri="{0D108BD9-81ED-4DB2-BD59-A6C34878D82A}">
                    <a16:rowId xmlns:a16="http://schemas.microsoft.com/office/drawing/2014/main" val="346587265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Calibri" panose="020F0502020204030204" pitchFamily="34" charset="0"/>
                          <a:cs typeface="Calibri" panose="020F0502020204030204" pitchFamily="34" charset="0"/>
                        </a:rPr>
                        <a:t>J3</a:t>
                      </a:r>
                    </a:p>
                  </a:txBody>
                  <a:tcPr>
                    <a:lnL w="12700" cap="flat" cmpd="sng" algn="ctr">
                      <a:solidFill>
                        <a:srgbClr val="DCCEA9"/>
                      </a:solidFill>
                      <a:prstDash val="solid"/>
                      <a:round/>
                      <a:headEnd type="none" w="med" len="med"/>
                      <a:tailEnd type="none" w="med" len="med"/>
                    </a:lnL>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Se dresser</a:t>
                      </a: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J11</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Enrouler (on onduler à voir)</a:t>
                      </a: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J19</a:t>
                      </a:r>
                    </a:p>
                  </a:txBody>
                  <a:tcPr>
                    <a:solidFill>
                      <a:srgbClr val="ACA589"/>
                    </a:solidFill>
                  </a:tcPr>
                </a:tc>
                <a:tc>
                  <a:txBody>
                    <a:bodyPr/>
                    <a:lstStyle/>
                    <a:p>
                      <a:r>
                        <a:rPr lang="fr-FR" sz="1400" b="0" dirty="0">
                          <a:solidFill>
                            <a:schemeClr val="tx1"/>
                          </a:solidFill>
                          <a:latin typeface="Calibri" panose="020F0502020204030204" pitchFamily="34" charset="0"/>
                          <a:cs typeface="Calibri" panose="020F0502020204030204" pitchFamily="34" charset="0"/>
                        </a:rPr>
                        <a:t>Effrayer </a:t>
                      </a: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J27</a:t>
                      </a:r>
                    </a:p>
                  </a:txBody>
                  <a:tcPr>
                    <a:solidFill>
                      <a:srgbClr val="ACA589"/>
                    </a:solidFill>
                  </a:tcPr>
                </a:tc>
                <a:tc>
                  <a:txBody>
                    <a:bodyPr/>
                    <a:lstStyle/>
                    <a:p>
                      <a:r>
                        <a:rPr lang="fr-FR" sz="1400" b="0" dirty="0">
                          <a:solidFill>
                            <a:schemeClr val="tx1"/>
                          </a:solidFill>
                          <a:latin typeface="Calibri" panose="020F0502020204030204" pitchFamily="34" charset="0"/>
                          <a:cs typeface="Calibri" panose="020F0502020204030204" pitchFamily="34" charset="0"/>
                        </a:rPr>
                        <a:t>Planer </a:t>
                      </a:r>
                    </a:p>
                  </a:txBody>
                  <a:tcPr>
                    <a:solidFill>
                      <a:srgbClr val="CDC9BB"/>
                    </a:solidFill>
                  </a:tcPr>
                </a:tc>
                <a:extLst>
                  <a:ext uri="{0D108BD9-81ED-4DB2-BD59-A6C34878D82A}">
                    <a16:rowId xmlns:a16="http://schemas.microsoft.com/office/drawing/2014/main" val="4213785114"/>
                  </a:ext>
                </a:extLst>
              </a:tr>
              <a:tr h="520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Calibri" panose="020F0502020204030204" pitchFamily="34" charset="0"/>
                          <a:cs typeface="Calibri" panose="020F0502020204030204" pitchFamily="34" charset="0"/>
                        </a:rPr>
                        <a:t>J4 </a:t>
                      </a:r>
                    </a:p>
                    <a:p>
                      <a:endParaRPr lang="fr-FR" sz="1400" b="1" dirty="0">
                        <a:solidFill>
                          <a:schemeClr val="tx1"/>
                        </a:solidFill>
                        <a:latin typeface="Calibri" panose="020F0502020204030204" pitchFamily="34" charset="0"/>
                        <a:cs typeface="Calibri" panose="020F0502020204030204" pitchFamily="34" charset="0"/>
                      </a:endParaRPr>
                    </a:p>
                  </a:txBody>
                  <a:tcPr>
                    <a:lnL w="12700" cap="flat" cmpd="sng" algn="ctr">
                      <a:solidFill>
                        <a:srgbClr val="DCCEA9"/>
                      </a:solidFill>
                      <a:prstDash val="solid"/>
                      <a:round/>
                      <a:headEnd type="none" w="med" len="med"/>
                      <a:tailEnd type="none" w="med" len="med"/>
                    </a:lnL>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rId6" action="ppaction://hlinksldjump"/>
                        </a:rPr>
                        <a:t>Prolongement</a:t>
                      </a:r>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J12</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rId7" action="ppaction://hlinksldjump"/>
                        </a:rPr>
                        <a:t>Prolongement</a:t>
                      </a:r>
                      <a:endParaRPr lang="fr-FR" sz="1400" b="0" dirty="0">
                        <a:solidFill>
                          <a:schemeClr val="tx1"/>
                        </a:solidFill>
                        <a:latin typeface="Calibri" panose="020F0502020204030204" pitchFamily="34" charset="0"/>
                        <a:cs typeface="Calibri" panose="020F0502020204030204" pitchFamily="34" charset="0"/>
                      </a:endParaRPr>
                    </a:p>
                    <a:p>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J20</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rId8" action="ppaction://hlinksldjump"/>
                        </a:rPr>
                        <a:t>Prolongement</a:t>
                      </a:r>
                      <a:endParaRPr lang="fr-FR" sz="1400" b="0" dirty="0">
                        <a:solidFill>
                          <a:schemeClr val="tx1"/>
                        </a:solidFill>
                        <a:latin typeface="Calibri" panose="020F0502020204030204" pitchFamily="34" charset="0"/>
                        <a:cs typeface="Calibri" panose="020F0502020204030204" pitchFamily="34" charset="0"/>
                      </a:endParaRPr>
                    </a:p>
                    <a:p>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J28</a:t>
                      </a:r>
                    </a:p>
                    <a:p>
                      <a:endParaRPr lang="fr-FR" sz="1400" b="0" dirty="0">
                        <a:solidFill>
                          <a:schemeClr val="tx1"/>
                        </a:solidFill>
                        <a:latin typeface="Calibri" panose="020F0502020204030204" pitchFamily="34" charset="0"/>
                        <a:cs typeface="Calibri" panose="020F0502020204030204" pitchFamily="34" charset="0"/>
                      </a:endParaRP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rId3" action="ppaction://hlinksldjump"/>
                        </a:rPr>
                        <a:t>Prolongement</a:t>
                      </a:r>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extLst>
                  <a:ext uri="{0D108BD9-81ED-4DB2-BD59-A6C34878D82A}">
                    <a16:rowId xmlns:a16="http://schemas.microsoft.com/office/drawing/2014/main" val="3981973116"/>
                  </a:ext>
                </a:extLst>
              </a:tr>
              <a:tr h="0">
                <a:tc gridSpan="2">
                  <a:txBody>
                    <a:bodyPr/>
                    <a:lstStyle/>
                    <a:p>
                      <a:pPr algn="ctr"/>
                      <a:r>
                        <a:rPr lang="fr-FR" sz="1400" b="1" dirty="0">
                          <a:solidFill>
                            <a:schemeClr val="tx1"/>
                          </a:solidFill>
                          <a:latin typeface="Calibri" panose="020F0502020204030204" pitchFamily="34" charset="0"/>
                          <a:cs typeface="Calibri" panose="020F0502020204030204" pitchFamily="34" charset="0"/>
                        </a:rPr>
                        <a:t>Semaine 5 TIGRE</a:t>
                      </a:r>
                    </a:p>
                  </a:txBody>
                  <a:tcPr>
                    <a:lnL w="12700" cap="flat" cmpd="sng" algn="ctr">
                      <a:solidFill>
                        <a:srgbClr val="DCCEA9"/>
                      </a:solidFill>
                      <a:prstDash val="solid"/>
                      <a:round/>
                      <a:headEnd type="none" w="med" len="med"/>
                      <a:tailEnd type="none" w="med" len="med"/>
                    </a:lnL>
                    <a:solidFill>
                      <a:schemeClr val="accent6">
                        <a:lumMod val="60000"/>
                        <a:lumOff val="4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dirty="0">
                        <a:solidFill>
                          <a:schemeClr val="tx1"/>
                        </a:solidFill>
                        <a:latin typeface="Calibri" panose="020F0502020204030204" pitchFamily="34" charset="0"/>
                        <a:cs typeface="Calibri" panose="020F0502020204030204" pitchFamily="34" charset="0"/>
                      </a:endParaRPr>
                    </a:p>
                  </a:txBody>
                  <a:tcPr>
                    <a:solidFill>
                      <a:schemeClr val="accent6">
                        <a:lumMod val="60000"/>
                        <a:lumOff val="40000"/>
                      </a:schemeClr>
                    </a:solidFill>
                  </a:tcPr>
                </a:tc>
                <a:tc gridSpan="2">
                  <a:txBody>
                    <a:bodyPr/>
                    <a:lstStyle/>
                    <a:p>
                      <a:pPr algn="ctr"/>
                      <a:r>
                        <a:rPr lang="fr-FR" sz="1400" b="1" dirty="0">
                          <a:solidFill>
                            <a:schemeClr val="tx1"/>
                          </a:solidFill>
                          <a:latin typeface="Calibri" panose="020F0502020204030204" pitchFamily="34" charset="0"/>
                          <a:cs typeface="Calibri" panose="020F0502020204030204" pitchFamily="34" charset="0"/>
                        </a:rPr>
                        <a:t>Semaine 6 CROCODILE</a:t>
                      </a:r>
                    </a:p>
                  </a:txBody>
                  <a:tcPr>
                    <a:solidFill>
                      <a:schemeClr val="accent6">
                        <a:lumMod val="60000"/>
                        <a:lumOff val="40000"/>
                      </a:schemeClr>
                    </a:solidFill>
                  </a:tcPr>
                </a:tc>
                <a:tc hMerge="1">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solidFill>
                      <a:schemeClr val="accent6">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Calibri" panose="020F0502020204030204" pitchFamily="34" charset="0"/>
                          <a:cs typeface="Calibri" panose="020F0502020204030204" pitchFamily="34" charset="0"/>
                        </a:rPr>
                        <a:t>Semaine 7 ARAIGNÉE </a:t>
                      </a:r>
                    </a:p>
                  </a:txBody>
                  <a:tcPr>
                    <a:solidFill>
                      <a:schemeClr val="accent6">
                        <a:lumMod val="60000"/>
                        <a:lumOff val="40000"/>
                      </a:schemeClr>
                    </a:solidFill>
                  </a:tcPr>
                </a:tc>
                <a:tc hMerge="1">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solidFill>
                      <a:schemeClr val="accent6">
                        <a:lumMod val="60000"/>
                        <a:lumOff val="40000"/>
                      </a:schemeClr>
                    </a:solidFill>
                  </a:tcPr>
                </a:tc>
                <a:tc gridSpan="2">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solidFill>
                      <a:schemeClr val="accent6">
                        <a:lumMod val="60000"/>
                        <a:lumOff val="40000"/>
                      </a:schemeClr>
                    </a:solidFill>
                  </a:tcPr>
                </a:tc>
                <a:tc hMerge="1">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solidFill>
                      <a:schemeClr val="accent6">
                        <a:lumMod val="60000"/>
                        <a:lumOff val="40000"/>
                      </a:schemeClr>
                    </a:solidFill>
                  </a:tcPr>
                </a:tc>
                <a:extLst>
                  <a:ext uri="{0D108BD9-81ED-4DB2-BD59-A6C34878D82A}">
                    <a16:rowId xmlns:a16="http://schemas.microsoft.com/office/drawing/2014/main" val="4222278419"/>
                  </a:ext>
                </a:extLst>
              </a:tr>
              <a:tr h="542487">
                <a:tc>
                  <a:txBody>
                    <a:bodyPr/>
                    <a:lstStyle/>
                    <a:p>
                      <a:r>
                        <a:rPr lang="fr-FR" sz="1400" b="1" dirty="0">
                          <a:solidFill>
                            <a:schemeClr val="tx1"/>
                          </a:solidFill>
                          <a:latin typeface="Calibri" panose="020F0502020204030204" pitchFamily="34" charset="0"/>
                          <a:cs typeface="Calibri" panose="020F0502020204030204" pitchFamily="34" charset="0"/>
                        </a:rPr>
                        <a:t>J5</a:t>
                      </a:r>
                    </a:p>
                  </a:txBody>
                  <a:tcPr>
                    <a:lnL w="12700" cap="flat" cmpd="sng" algn="ctr">
                      <a:solidFill>
                        <a:srgbClr val="DCCEA9"/>
                      </a:solidFill>
                      <a:prstDash val="solid"/>
                      <a:round/>
                      <a:headEnd type="none" w="med" len="med"/>
                      <a:tailEnd type="none" w="med" len="med"/>
                    </a:lnL>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rId9" action="ppaction://hlinksldjump"/>
                        </a:rPr>
                        <a:t>Découverte des œuvres</a:t>
                      </a:r>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J13</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rId10" action="ppaction://hlinksldjump"/>
                        </a:rPr>
                        <a:t>Découverte des œuvres</a:t>
                      </a:r>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r>
                        <a:rPr lang="fr-FR" sz="1400" b="1" dirty="0">
                          <a:solidFill>
                            <a:schemeClr val="tx1"/>
                          </a:solidFill>
                          <a:latin typeface="Calibri" panose="020F0502020204030204" pitchFamily="34" charset="0"/>
                          <a:cs typeface="Calibri" panose="020F0502020204030204" pitchFamily="34" charset="0"/>
                        </a:rPr>
                        <a:t>J21</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 action="ppaction://noaction"/>
                        </a:rPr>
                        <a:t>Découverte des œuvres</a:t>
                      </a:r>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solidFill>
                      <a:srgbClr val="ACA589"/>
                    </a:solidFill>
                  </a:tcPr>
                </a:tc>
                <a:tc>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extLst>
                  <a:ext uri="{0D108BD9-81ED-4DB2-BD59-A6C34878D82A}">
                    <a16:rowId xmlns:a16="http://schemas.microsoft.com/office/drawing/2014/main" val="4141480682"/>
                  </a:ext>
                </a:extLst>
              </a:tr>
              <a:tr h="556980">
                <a:tc>
                  <a:txBody>
                    <a:bodyPr/>
                    <a:lstStyle/>
                    <a:p>
                      <a:r>
                        <a:rPr lang="fr-FR" sz="1400" b="1" dirty="0">
                          <a:solidFill>
                            <a:schemeClr val="tx1"/>
                          </a:solidFill>
                          <a:latin typeface="Calibri" panose="020F0502020204030204" pitchFamily="34" charset="0"/>
                          <a:cs typeface="Calibri" panose="020F0502020204030204" pitchFamily="34" charset="0"/>
                        </a:rPr>
                        <a:t>J6</a:t>
                      </a:r>
                    </a:p>
                  </a:txBody>
                  <a:tcPr>
                    <a:lnL w="12700" cap="flat" cmpd="sng" algn="ctr">
                      <a:solidFill>
                        <a:srgbClr val="DCCEA9"/>
                      </a:solidFill>
                      <a:prstDash val="solid"/>
                      <a:round/>
                      <a:headEnd type="none" w="med" len="med"/>
                      <a:tailEnd type="none" w="med" len="med"/>
                    </a:lnL>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Tigre </a:t>
                      </a: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J14</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Crocodile </a:t>
                      </a: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J22</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Araignée </a:t>
                      </a:r>
                    </a:p>
                  </a:txBody>
                  <a:tcPr>
                    <a:solidFill>
                      <a:srgbClr val="CDC9BB"/>
                    </a:solidFill>
                  </a:tcPr>
                </a:tc>
                <a:tc>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extLst>
                  <a:ext uri="{0D108BD9-81ED-4DB2-BD59-A6C34878D82A}">
                    <a16:rowId xmlns:a16="http://schemas.microsoft.com/office/drawing/2014/main" val="357492891"/>
                  </a:ext>
                </a:extLst>
              </a:tr>
              <a:tr h="304400">
                <a:tc>
                  <a:txBody>
                    <a:bodyPr/>
                    <a:lstStyle/>
                    <a:p>
                      <a:r>
                        <a:rPr lang="fr-FR" sz="1400" b="1" dirty="0">
                          <a:solidFill>
                            <a:schemeClr val="tx1"/>
                          </a:solidFill>
                          <a:latin typeface="Calibri" panose="020F0502020204030204" pitchFamily="34" charset="0"/>
                          <a:cs typeface="Calibri" panose="020F0502020204030204" pitchFamily="34" charset="0"/>
                        </a:rPr>
                        <a:t>J7</a:t>
                      </a:r>
                    </a:p>
                  </a:txBody>
                  <a:tcPr>
                    <a:lnL w="12700" cap="flat" cmpd="sng" algn="ctr">
                      <a:solidFill>
                        <a:srgbClr val="DCCEA9"/>
                      </a:solidFill>
                      <a:prstDash val="solid"/>
                      <a:round/>
                      <a:headEnd type="none" w="med" len="med"/>
                      <a:tailEnd type="none" w="med" len="med"/>
                    </a:lnL>
                    <a:solidFill>
                      <a:srgbClr val="ACA589"/>
                    </a:solidFill>
                  </a:tcPr>
                </a:tc>
                <a:tc>
                  <a:txBody>
                    <a:bodyPr/>
                    <a:lstStyle/>
                    <a:p>
                      <a:r>
                        <a:rPr lang="fr-FR" sz="1400" b="0" dirty="0">
                          <a:solidFill>
                            <a:schemeClr val="tx1"/>
                          </a:solidFill>
                          <a:latin typeface="Calibri" panose="020F0502020204030204" pitchFamily="34" charset="0"/>
                          <a:cs typeface="Calibri" panose="020F0502020204030204" pitchFamily="34" charset="0"/>
                        </a:rPr>
                        <a:t>Chasser </a:t>
                      </a: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J15</a:t>
                      </a:r>
                    </a:p>
                  </a:txBody>
                  <a:tcPr>
                    <a:solidFill>
                      <a:srgbClr val="ACA589"/>
                    </a:solidFill>
                  </a:tcPr>
                </a:tc>
                <a:tc>
                  <a:txBody>
                    <a:bodyPr/>
                    <a:lstStyle/>
                    <a:p>
                      <a:r>
                        <a:rPr lang="fr-FR" sz="1400" b="0" dirty="0">
                          <a:solidFill>
                            <a:schemeClr val="tx1"/>
                          </a:solidFill>
                          <a:latin typeface="Calibri" panose="020F0502020204030204" pitchFamily="34" charset="0"/>
                          <a:cs typeface="Calibri" panose="020F0502020204030204" pitchFamily="34" charset="0"/>
                        </a:rPr>
                        <a:t>Engloutir </a:t>
                      </a: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J23</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Tisser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endParaRPr lang="fr-FR" sz="1400" b="1" dirty="0">
                        <a:solidFill>
                          <a:schemeClr val="tx1"/>
                        </a:solidFill>
                        <a:latin typeface="Calibri" panose="020F0502020204030204" pitchFamily="34" charset="0"/>
                        <a:cs typeface="Calibri" panose="020F0502020204030204" pitchFamily="34" charset="0"/>
                      </a:endParaRP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1"/>
                        </a:solidFill>
                        <a:latin typeface="Calibri" panose="020F0502020204030204" pitchFamily="34" charset="0"/>
                        <a:cs typeface="Calibri" panose="020F0502020204030204" pitchFamily="34" charset="0"/>
                      </a:endParaRPr>
                    </a:p>
                  </a:txBody>
                  <a:tcPr>
                    <a:solidFill>
                      <a:srgbClr val="CDC9BB"/>
                    </a:solidFill>
                  </a:tcPr>
                </a:tc>
                <a:extLst>
                  <a:ext uri="{0D108BD9-81ED-4DB2-BD59-A6C34878D82A}">
                    <a16:rowId xmlns:a16="http://schemas.microsoft.com/office/drawing/2014/main" val="988161634"/>
                  </a:ext>
                </a:extLst>
              </a:tr>
              <a:tr h="556980">
                <a:tc>
                  <a:txBody>
                    <a:bodyPr/>
                    <a:lstStyle/>
                    <a:p>
                      <a:r>
                        <a:rPr lang="fr-FR" sz="1400" b="1" dirty="0">
                          <a:solidFill>
                            <a:schemeClr val="tx1"/>
                          </a:solidFill>
                          <a:latin typeface="Calibri" panose="020F0502020204030204" pitchFamily="34" charset="0"/>
                          <a:cs typeface="Calibri" panose="020F0502020204030204" pitchFamily="34" charset="0"/>
                        </a:rPr>
                        <a:t>J8</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rId2" action="ppaction://hlinksldjump"/>
                        </a:rPr>
                        <a:t>Prolongement</a:t>
                      </a:r>
                      <a:endParaRPr lang="fr-FR" sz="1400" b="0" dirty="0">
                        <a:solidFill>
                          <a:schemeClr val="tx1"/>
                        </a:solidFill>
                        <a:latin typeface="Calibri" panose="020F0502020204030204" pitchFamily="34" charset="0"/>
                        <a:cs typeface="Calibri" panose="020F0502020204030204" pitchFamily="34" charset="0"/>
                      </a:endParaRPr>
                    </a:p>
                    <a:p>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J16</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 action="ppaction://noaction"/>
                        </a:rPr>
                        <a:t>Prolongement</a:t>
                      </a:r>
                      <a:endParaRPr lang="fr-FR" sz="1400" b="0" dirty="0">
                        <a:solidFill>
                          <a:schemeClr val="tx1"/>
                        </a:solidFill>
                        <a:latin typeface="Calibri" panose="020F0502020204030204" pitchFamily="34" charset="0"/>
                        <a:cs typeface="Calibri" panose="020F0502020204030204" pitchFamily="34" charset="0"/>
                      </a:endParaRPr>
                    </a:p>
                    <a:p>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J24</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 action="ppaction://noaction"/>
                        </a:rPr>
                        <a:t>Prolongement</a:t>
                      </a:r>
                      <a:endParaRPr lang="fr-FR" sz="1400" b="0" dirty="0">
                        <a:solidFill>
                          <a:schemeClr val="tx1"/>
                        </a:solidFill>
                        <a:latin typeface="Calibri" panose="020F0502020204030204" pitchFamily="34" charset="0"/>
                        <a:cs typeface="Calibri" panose="020F0502020204030204" pitchFamily="34" charset="0"/>
                      </a:endParaRPr>
                    </a:p>
                    <a:p>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solidFill>
                      <a:srgbClr val="ACA589"/>
                    </a:solidFill>
                  </a:tcPr>
                </a:tc>
                <a:tc>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extLst>
                  <a:ext uri="{0D108BD9-81ED-4DB2-BD59-A6C34878D82A}">
                    <a16:rowId xmlns:a16="http://schemas.microsoft.com/office/drawing/2014/main" val="567092897"/>
                  </a:ext>
                </a:extLst>
              </a:tr>
            </a:tbl>
          </a:graphicData>
        </a:graphic>
      </p:graphicFrame>
      <p:pic>
        <p:nvPicPr>
          <p:cNvPr id="8" name="Image 7">
            <a:extLst>
              <a:ext uri="{FF2B5EF4-FFF2-40B4-BE49-F238E27FC236}">
                <a16:creationId xmlns:a16="http://schemas.microsoft.com/office/drawing/2014/main" id="{E0838395-CA7D-8E4A-A1A9-5CAC9110874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8163246" y="3637965"/>
            <a:ext cx="3303616" cy="2632205"/>
          </a:xfrm>
          <a:prstGeom prst="rect">
            <a:avLst/>
          </a:prstGeom>
        </p:spPr>
      </p:pic>
      <p:sp>
        <p:nvSpPr>
          <p:cNvPr id="10" name="Espace réservé du pied de page 2">
            <a:extLst>
              <a:ext uri="{FF2B5EF4-FFF2-40B4-BE49-F238E27FC236}">
                <a16:creationId xmlns:a16="http://schemas.microsoft.com/office/drawing/2014/main" id="{B863F45E-686D-4AFC-9215-E1F26E1173B9}"/>
              </a:ext>
            </a:extLst>
          </p:cNvPr>
          <p:cNvSpPr>
            <a:spLocks noGrp="1"/>
          </p:cNvSpPr>
          <p:nvPr>
            <p:ph type="ftr" sz="quarter" idx="11"/>
          </p:nvPr>
        </p:nvSpPr>
        <p:spPr>
          <a:xfrm>
            <a:off x="3465456" y="6549910"/>
            <a:ext cx="5901189" cy="320040"/>
          </a:xfrm>
        </p:spPr>
        <p:txBody>
          <a:bodyPr/>
          <a:lstStyle/>
          <a:p>
            <a:r>
              <a:rPr lang="fr-FR" dirty="0"/>
              <a:t>Barbara Samuel - Conseillère pédagogique départementale en arts visuels, DSDEN 27</a:t>
            </a:r>
          </a:p>
        </p:txBody>
      </p:sp>
    </p:spTree>
    <p:extLst>
      <p:ext uri="{BB962C8B-B14F-4D97-AF65-F5344CB8AC3E}">
        <p14:creationId xmlns:p14="http://schemas.microsoft.com/office/powerpoint/2010/main" val="3864135529"/>
      </p:ext>
    </p:extLst>
  </p:cSld>
  <p:clrMapOvr>
    <a:masterClrMapping/>
  </p:clrMapOvr>
  <mc:AlternateContent xmlns:mc="http://schemas.openxmlformats.org/markup-compatibility/2006" xmlns:p14="http://schemas.microsoft.com/office/powerpoint/2010/main">
    <mc:Choice Requires="p14">
      <p:transition spd="slow" p14:dur="10000" advClick="0" advTm="10000"/>
    </mc:Choice>
    <mc:Fallback xmlns="">
      <p:transition spd="slow"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A3EFD9-563D-0F40-B7C3-C34F12742CCE}"/>
              </a:ext>
            </a:extLst>
          </p:cNvPr>
          <p:cNvSpPr/>
          <p:nvPr/>
        </p:nvSpPr>
        <p:spPr>
          <a:xfrm>
            <a:off x="222762" y="148070"/>
            <a:ext cx="11681926" cy="369332"/>
          </a:xfrm>
          <a:prstGeom prst="rect">
            <a:avLst/>
          </a:prstGeom>
          <a:solidFill>
            <a:srgbClr val="B19F7F"/>
          </a:solidFill>
        </p:spPr>
        <p:txBody>
          <a:bodyPr wrap="square">
            <a:spAutoFit/>
          </a:bodyPr>
          <a:lstStyle/>
          <a:p>
            <a:pPr>
              <a:defRPr/>
            </a:pPr>
            <a:r>
              <a:rPr lang="fr-FR" b="1" dirty="0">
                <a:latin typeface="Gill Sans MT" panose="020B0502020104020203" pitchFamily="34" charset="0"/>
              </a:rPr>
              <a:t>SEMAINE 1 - JOUR 1 : OURS</a:t>
            </a:r>
            <a:endParaRPr lang="fr-FR" dirty="0">
              <a:latin typeface="Gill Sans MT" panose="020B0502020104020203" pitchFamily="34" charset="0"/>
            </a:endParaRPr>
          </a:p>
        </p:txBody>
      </p:sp>
      <p:pic>
        <p:nvPicPr>
          <p:cNvPr id="12" name="Image 11">
            <a:extLst>
              <a:ext uri="{FF2B5EF4-FFF2-40B4-BE49-F238E27FC236}">
                <a16:creationId xmlns:a16="http://schemas.microsoft.com/office/drawing/2014/main" id="{8EB30ABE-0C05-7F46-BBFE-A9896B067F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762" y="612645"/>
            <a:ext cx="3221334" cy="2880000"/>
          </a:xfrm>
          <a:prstGeom prst="rect">
            <a:avLst/>
          </a:prstGeom>
        </p:spPr>
      </p:pic>
      <p:sp>
        <p:nvSpPr>
          <p:cNvPr id="13" name="ZoneTexte 12">
            <a:extLst>
              <a:ext uri="{FF2B5EF4-FFF2-40B4-BE49-F238E27FC236}">
                <a16:creationId xmlns:a16="http://schemas.microsoft.com/office/drawing/2014/main" id="{B711349A-2451-DD43-93A5-8F966A1170BE}"/>
              </a:ext>
            </a:extLst>
          </p:cNvPr>
          <p:cNvSpPr txBox="1"/>
          <p:nvPr/>
        </p:nvSpPr>
        <p:spPr>
          <a:xfrm>
            <a:off x="4398554" y="5925154"/>
            <a:ext cx="7570684" cy="646331"/>
          </a:xfrm>
          <a:prstGeom prst="rect">
            <a:avLst/>
          </a:prstGeom>
          <a:noFill/>
          <a:ln>
            <a:solidFill>
              <a:schemeClr val="tx1"/>
            </a:solidFill>
          </a:ln>
        </p:spPr>
        <p:txBody>
          <a:bodyPr wrap="square" rtlCol="0">
            <a:spAutoFit/>
          </a:bodyPr>
          <a:lstStyle/>
          <a:p>
            <a:pPr algn="just"/>
            <a:r>
              <a:rPr lang="fr-FR" b="1" dirty="0"/>
              <a:t>François Pompon, </a:t>
            </a:r>
            <a:r>
              <a:rPr lang="fr-FR" i="1" dirty="0"/>
              <a:t>Ours blanc, </a:t>
            </a:r>
            <a:r>
              <a:rPr lang="fr-FR" dirty="0"/>
              <a:t>entre 1923 et 1933, statue en pierre, 163 x 51 x 90 cm, musée d’Orsay, Paris.</a:t>
            </a:r>
          </a:p>
        </p:txBody>
      </p:sp>
      <p:pic>
        <p:nvPicPr>
          <p:cNvPr id="3" name="Image 2">
            <a:extLst>
              <a:ext uri="{FF2B5EF4-FFF2-40B4-BE49-F238E27FC236}">
                <a16:creationId xmlns:a16="http://schemas.microsoft.com/office/drawing/2014/main" id="{79253FAA-DE16-4004-8D6A-75FF9FB69D20}"/>
              </a:ext>
            </a:extLst>
          </p:cNvPr>
          <p:cNvPicPr>
            <a:picLocks noChangeAspect="1"/>
          </p:cNvPicPr>
          <p:nvPr/>
        </p:nvPicPr>
        <p:blipFill>
          <a:blip r:embed="rId3"/>
          <a:stretch>
            <a:fillRect/>
          </a:stretch>
        </p:blipFill>
        <p:spPr>
          <a:xfrm>
            <a:off x="222762" y="3815810"/>
            <a:ext cx="4111242" cy="2765191"/>
          </a:xfrm>
          <a:prstGeom prst="rect">
            <a:avLst/>
          </a:prstGeom>
        </p:spPr>
      </p:pic>
      <p:sp>
        <p:nvSpPr>
          <p:cNvPr id="7" name="ZoneTexte 6">
            <a:extLst>
              <a:ext uri="{FF2B5EF4-FFF2-40B4-BE49-F238E27FC236}">
                <a16:creationId xmlns:a16="http://schemas.microsoft.com/office/drawing/2014/main" id="{28781BF2-4610-40E1-9719-72DB2FCB7084}"/>
              </a:ext>
            </a:extLst>
          </p:cNvPr>
          <p:cNvSpPr txBox="1"/>
          <p:nvPr/>
        </p:nvSpPr>
        <p:spPr>
          <a:xfrm>
            <a:off x="3502478" y="609680"/>
            <a:ext cx="8402210" cy="3416320"/>
          </a:xfrm>
          <a:prstGeom prst="rect">
            <a:avLst/>
          </a:prstGeom>
          <a:noFill/>
        </p:spPr>
        <p:txBody>
          <a:bodyPr wrap="square">
            <a:spAutoFit/>
          </a:bodyPr>
          <a:lstStyle/>
          <a:p>
            <a:pPr algn="just"/>
            <a:r>
              <a:rPr lang="fr-FR" sz="1800" dirty="0">
                <a:effectLst/>
                <a:latin typeface="Calibri" panose="020F0502020204030204" pitchFamily="34" charset="0"/>
                <a:ea typeface="Calibri" panose="020F0502020204030204" pitchFamily="34" charset="0"/>
              </a:rPr>
              <a:t>Pendant des années, </a:t>
            </a:r>
            <a:r>
              <a:rPr lang="fr-FR" sz="1800" b="1" dirty="0">
                <a:effectLst/>
                <a:latin typeface="Calibri" panose="020F0502020204030204" pitchFamily="34" charset="0"/>
                <a:ea typeface="Calibri" panose="020F0502020204030204" pitchFamily="34" charset="0"/>
              </a:rPr>
              <a:t>Pompon</a:t>
            </a:r>
            <a:r>
              <a:rPr lang="fr-FR" sz="1800" dirty="0">
                <a:effectLst/>
                <a:latin typeface="Calibri" panose="020F0502020204030204" pitchFamily="34" charset="0"/>
                <a:ea typeface="Calibri" panose="020F0502020204030204" pitchFamily="34" charset="0"/>
              </a:rPr>
              <a:t> taille le marbre pour Auguste Rodin et pour Camille Claudel. Mais à partir de 1905, il délaisse la figure humaine au profit des animaux qu'il observe au Jardin des Plantes : l'</a:t>
            </a:r>
            <a:r>
              <a:rPr lang="fr-FR" sz="1800" b="1" i="1" dirty="0">
                <a:effectLst/>
                <a:latin typeface="Calibri" panose="020F0502020204030204" pitchFamily="34" charset="0"/>
                <a:ea typeface="Calibri" panose="020F0502020204030204" pitchFamily="34" charset="0"/>
              </a:rPr>
              <a:t>Ours blanc </a:t>
            </a:r>
            <a:r>
              <a:rPr lang="fr-FR" sz="1800" dirty="0">
                <a:effectLst/>
                <a:latin typeface="Calibri" panose="020F0502020204030204" pitchFamily="34" charset="0"/>
                <a:ea typeface="Calibri" panose="020F0502020204030204" pitchFamily="34" charset="0"/>
              </a:rPr>
              <a:t>est son plus bel aboutissement. C'est lors de sa présentation au Salon d'Automne, en 1922, que l’artiste obtient son premier succès public à l’âge de 67 ans !  </a:t>
            </a:r>
            <a:endParaRPr lang="fr-FR" dirty="0">
              <a:latin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rPr>
              <a:t>Il abandonne</a:t>
            </a:r>
            <a:r>
              <a:rPr lang="fr-FR" sz="1800" dirty="0">
                <a:effectLst/>
                <a:latin typeface="Calibri" panose="020F0502020204030204" pitchFamily="34" charset="0"/>
                <a:ea typeface="Calibri" panose="020F0502020204030204" pitchFamily="34" charset="0"/>
              </a:rPr>
              <a:t> tout rendu réaliste pour s'attacher à "l'essence même de l'animal". </a:t>
            </a:r>
            <a:r>
              <a:rPr lang="fr-FR" dirty="0"/>
              <a:t>L’ours est représenté grandeur nature, dans l’attitude de la marche, avançant de ses pattes épaisses. Sous son apparente pesanteur, tout est mouvement ; les muscles vibrent, arrondissant, en plein ou en creux, les flancs de l’animal, dont le profil est simplifié. Nulle trace de pelage, nulle griffe tracée sur la pierre claire et lissée. Par ses masses harmonieuses, épurées, l’ours blanc délivre un sentiment d’éternité.</a:t>
            </a:r>
          </a:p>
          <a:p>
            <a:pPr algn="just"/>
            <a:r>
              <a:rPr lang="fr-FR" dirty="0">
                <a:latin typeface="Calibri" panose="020F0502020204030204" pitchFamily="34" charset="0"/>
                <a:cs typeface="Calibri" panose="020F0502020204030204" pitchFamily="34" charset="0"/>
              </a:rPr>
              <a:t>                (Cf aussi </a:t>
            </a:r>
            <a:r>
              <a:rPr lang="fr-FR" i="1" dirty="0">
                <a:latin typeface="Calibri" panose="020F0502020204030204" pitchFamily="34" charset="0"/>
                <a:cs typeface="Calibri" panose="020F0502020204030204" pitchFamily="34" charset="0"/>
              </a:rPr>
              <a:t>Poule d’eau</a:t>
            </a:r>
            <a:r>
              <a:rPr lang="fr-FR" dirty="0">
                <a:latin typeface="Calibri" panose="020F0502020204030204" pitchFamily="34" charset="0"/>
                <a:cs typeface="Calibri" panose="020F0502020204030204" pitchFamily="34" charset="0"/>
              </a:rPr>
              <a:t>, diaporama 1.)</a:t>
            </a:r>
          </a:p>
        </p:txBody>
      </p:sp>
      <p:sp>
        <p:nvSpPr>
          <p:cNvPr id="9" name="ZoneTexte 8">
            <a:extLst>
              <a:ext uri="{FF2B5EF4-FFF2-40B4-BE49-F238E27FC236}">
                <a16:creationId xmlns:a16="http://schemas.microsoft.com/office/drawing/2014/main" id="{395B4F8D-D847-4D4B-ABED-DFF874FA304F}"/>
              </a:ext>
            </a:extLst>
          </p:cNvPr>
          <p:cNvSpPr txBox="1"/>
          <p:nvPr/>
        </p:nvSpPr>
        <p:spPr>
          <a:xfrm>
            <a:off x="132670" y="6576199"/>
            <a:ext cx="6094638" cy="276999"/>
          </a:xfrm>
          <a:prstGeom prst="rect">
            <a:avLst/>
          </a:prstGeom>
          <a:noFill/>
        </p:spPr>
        <p:txBody>
          <a:bodyPr wrap="square">
            <a:spAutoFit/>
          </a:bodyPr>
          <a:lstStyle/>
          <a:p>
            <a:r>
              <a:rPr lang="fr-FR" sz="1200" dirty="0">
                <a:effectLst/>
                <a:latin typeface="Calibri" panose="020F0502020204030204" pitchFamily="34" charset="0"/>
                <a:ea typeface="Calibri" panose="020F0502020204030204" pitchFamily="34" charset="0"/>
                <a:cs typeface="Calibri" panose="020F0502020204030204" pitchFamily="34" charset="0"/>
              </a:rPr>
              <a:t>* </a:t>
            </a:r>
            <a:r>
              <a:rPr lang="fr-FR" sz="1200" i="1" dirty="0">
                <a:effectLst/>
                <a:latin typeface="Calibri" panose="020F0502020204030204" pitchFamily="34" charset="0"/>
                <a:ea typeface="Calibri" panose="020F0502020204030204" pitchFamily="34" charset="0"/>
                <a:cs typeface="Calibri" panose="020F0502020204030204" pitchFamily="34" charset="0"/>
              </a:rPr>
              <a:t>Personne qui connait la pratique d’un art</a:t>
            </a:r>
            <a:endParaRPr lang="fr-FR" sz="1200" i="1" dirty="0"/>
          </a:p>
        </p:txBody>
      </p:sp>
      <p:sp>
        <p:nvSpPr>
          <p:cNvPr id="10" name="ZoneTexte 9">
            <a:extLst>
              <a:ext uri="{FF2B5EF4-FFF2-40B4-BE49-F238E27FC236}">
                <a16:creationId xmlns:a16="http://schemas.microsoft.com/office/drawing/2014/main" id="{4902B51E-2D24-4BE6-9E20-593C4BFBF6BE}"/>
              </a:ext>
            </a:extLst>
          </p:cNvPr>
          <p:cNvSpPr txBox="1"/>
          <p:nvPr/>
        </p:nvSpPr>
        <p:spPr>
          <a:xfrm>
            <a:off x="4392386" y="3962272"/>
            <a:ext cx="7506134" cy="2031325"/>
          </a:xfrm>
          <a:prstGeom prst="rect">
            <a:avLst/>
          </a:prstGeom>
          <a:noFill/>
        </p:spPr>
        <p:txBody>
          <a:bodyPr wrap="square" rtlCol="0">
            <a:spAutoFit/>
          </a:bodyPr>
          <a:lstStyle/>
          <a:p>
            <a:r>
              <a:rPr lang="fr-FR" b="1" i="1" dirty="0">
                <a:latin typeface="Calibri" panose="020F0502020204030204" pitchFamily="34" charset="0"/>
                <a:cs typeface="Calibri" panose="020F0502020204030204" pitchFamily="34" charset="0"/>
              </a:rPr>
              <a:t>A votre avis, quelle est la taille de la sculpture ?  Qu’aurait pu faire le photographe pour nous aider à connaitre sa taille ?</a:t>
            </a:r>
          </a:p>
          <a:p>
            <a:r>
              <a:rPr lang="fr-FR" b="1" i="1" dirty="0">
                <a:latin typeface="Calibri" panose="020F0502020204030204" pitchFamily="34" charset="0"/>
                <a:cs typeface="Calibri" panose="020F0502020204030204" pitchFamily="34" charset="0"/>
              </a:rPr>
              <a:t>Qu’est-ce que cela donne comme impression ?</a:t>
            </a:r>
          </a:p>
          <a:p>
            <a:r>
              <a:rPr lang="fr-FR" b="1" i="1" dirty="0">
                <a:latin typeface="Calibri" panose="020F0502020204030204" pitchFamily="34" charset="0"/>
                <a:cs typeface="Calibri" panose="020F0502020204030204" pitchFamily="34" charset="0"/>
              </a:rPr>
              <a:t>Où vit cet ours ? A quoi le reconnaissez-vous ?</a:t>
            </a:r>
          </a:p>
          <a:p>
            <a:r>
              <a:rPr lang="fr-FR" b="1" i="1" dirty="0">
                <a:latin typeface="Calibri" panose="020F0502020204030204" pitchFamily="34" charset="0"/>
                <a:cs typeface="Calibri" panose="020F0502020204030204" pitchFamily="34" charset="0"/>
              </a:rPr>
              <a:t>Est-il immobile ? A-t-il l’air féroce ? Pourquoi ? </a:t>
            </a:r>
          </a:p>
          <a:p>
            <a:r>
              <a:rPr lang="fr-FR" b="1" i="1" dirty="0">
                <a:latin typeface="Calibri" panose="020F0502020204030204" pitchFamily="34" charset="0"/>
                <a:cs typeface="Calibri" panose="020F0502020204030204" pitchFamily="34" charset="0"/>
              </a:rPr>
              <a:t>Pouvez-vous rapprocher cette sculpture d’une autre vue dans le défi animaux familiers ?</a:t>
            </a:r>
          </a:p>
        </p:txBody>
      </p:sp>
      <p:sp>
        <p:nvSpPr>
          <p:cNvPr id="2" name="ZoneTexte 1">
            <a:extLst>
              <a:ext uri="{FF2B5EF4-FFF2-40B4-BE49-F238E27FC236}">
                <a16:creationId xmlns:a16="http://schemas.microsoft.com/office/drawing/2014/main" id="{3CFB8A15-773F-2242-8EBE-B94E01826AB0}"/>
              </a:ext>
            </a:extLst>
          </p:cNvPr>
          <p:cNvSpPr txBox="1"/>
          <p:nvPr/>
        </p:nvSpPr>
        <p:spPr>
          <a:xfrm>
            <a:off x="7745507" y="6581001"/>
            <a:ext cx="4313824" cy="230832"/>
          </a:xfrm>
          <a:prstGeom prst="rect">
            <a:avLst/>
          </a:prstGeom>
          <a:noFill/>
        </p:spPr>
        <p:txBody>
          <a:bodyPr wrap="square" rtlCol="0">
            <a:spAutoFit/>
          </a:bodyPr>
          <a:lstStyle/>
          <a:p>
            <a:r>
              <a:rPr lang="fr-FR" sz="900" dirty="0"/>
              <a:t>Barbara Samuel - Conseillère pédagogique départementale en arts visuels, DSDEN 27</a:t>
            </a:r>
          </a:p>
        </p:txBody>
      </p:sp>
    </p:spTree>
    <p:extLst>
      <p:ext uri="{BB962C8B-B14F-4D97-AF65-F5344CB8AC3E}">
        <p14:creationId xmlns:p14="http://schemas.microsoft.com/office/powerpoint/2010/main" val="1884527996"/>
      </p:ext>
    </p:extLst>
  </p:cSld>
  <p:clrMapOvr>
    <a:masterClrMapping/>
  </p:clrMapOvr>
  <mc:AlternateContent xmlns:mc="http://schemas.openxmlformats.org/markup-compatibility/2006" xmlns:p14="http://schemas.microsoft.com/office/powerpoint/2010/main">
    <mc:Choice Requires="p14">
      <p:transition spd="slow" p14:dur="10000" advClick="0" advTm="10000"/>
    </mc:Choice>
    <mc:Fallback xmlns="">
      <p:transition spd="slow"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999785D-B100-A247-A25D-11C27F1224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186" y="333989"/>
            <a:ext cx="6588320" cy="5064491"/>
          </a:xfrm>
          <a:prstGeom prst="rect">
            <a:avLst/>
          </a:prstGeom>
        </p:spPr>
      </p:pic>
      <p:sp>
        <p:nvSpPr>
          <p:cNvPr id="6" name="ZoneTexte 5">
            <a:extLst>
              <a:ext uri="{FF2B5EF4-FFF2-40B4-BE49-F238E27FC236}">
                <a16:creationId xmlns:a16="http://schemas.microsoft.com/office/drawing/2014/main" id="{2AE45D31-30F1-3B45-8E58-89803F01AAC4}"/>
              </a:ext>
            </a:extLst>
          </p:cNvPr>
          <p:cNvSpPr txBox="1"/>
          <p:nvPr/>
        </p:nvSpPr>
        <p:spPr>
          <a:xfrm>
            <a:off x="125186" y="5677524"/>
            <a:ext cx="6588320" cy="646331"/>
          </a:xfrm>
          <a:prstGeom prst="rect">
            <a:avLst/>
          </a:prstGeom>
          <a:noFill/>
          <a:ln>
            <a:solidFill>
              <a:schemeClr val="tx1"/>
            </a:solidFill>
          </a:ln>
        </p:spPr>
        <p:txBody>
          <a:bodyPr wrap="square" rtlCol="0">
            <a:spAutoFit/>
          </a:bodyPr>
          <a:lstStyle/>
          <a:p>
            <a:r>
              <a:rPr lang="fr-FR" b="1" dirty="0"/>
              <a:t>Patrimoine seixois</a:t>
            </a:r>
            <a:r>
              <a:rPr lang="fr-FR" i="1" dirty="0"/>
              <a:t>, La chasse à l’ours dans les Pyrénées</a:t>
            </a:r>
            <a:r>
              <a:rPr lang="fr-FR" dirty="0"/>
              <a:t>, imagerie populaire.</a:t>
            </a:r>
          </a:p>
        </p:txBody>
      </p:sp>
      <p:sp>
        <p:nvSpPr>
          <p:cNvPr id="9" name="ZoneTexte 8">
            <a:extLst>
              <a:ext uri="{FF2B5EF4-FFF2-40B4-BE49-F238E27FC236}">
                <a16:creationId xmlns:a16="http://schemas.microsoft.com/office/drawing/2014/main" id="{84A04FBF-4A4A-4E25-A1C9-FB3C2AB0910E}"/>
              </a:ext>
            </a:extLst>
          </p:cNvPr>
          <p:cNvSpPr txBox="1"/>
          <p:nvPr/>
        </p:nvSpPr>
        <p:spPr>
          <a:xfrm>
            <a:off x="6833937" y="404108"/>
            <a:ext cx="5232877" cy="3693319"/>
          </a:xfrm>
          <a:prstGeom prst="rect">
            <a:avLst/>
          </a:prstGeom>
          <a:noFill/>
        </p:spPr>
        <p:txBody>
          <a:bodyPr wrap="square">
            <a:spAutoFit/>
          </a:bodyPr>
          <a:lstStyle/>
          <a:p>
            <a:pPr algn="just"/>
            <a:r>
              <a:rPr lang="fr-FR" dirty="0"/>
              <a:t>Vaincre un ours fut longtemps considéré comme un exploit héroïque : Baudouin 1</a:t>
            </a:r>
            <a:r>
              <a:rPr lang="fr-FR" baseline="30000" dirty="0"/>
              <a:t>er</a:t>
            </a:r>
            <a:r>
              <a:rPr lang="fr-FR" dirty="0"/>
              <a:t> de Flandre, dit « Bras-de-fer », est réputé avoir tué une bête qui ravageait Bruges, tandis que Godefroi de Bouillon, héros des croisades, passe pour avoir sauvé un pèlerin attaqué par un ours en affrontant l’animal au corps à corps. Selon les historiens d’aujourd’hui, ce combat n’a jamais eu lieu, la légende associée ne servant en fait qu’à renforcer le prestige du chevalier Les récits prennent de ce fait une dimension épique ; colportés de bouche à oreille, ils sont ensuite racontés le soir, lors des veillées, souvent grossis, enflés par le talent et la verve des conteurs.</a:t>
            </a:r>
          </a:p>
        </p:txBody>
      </p:sp>
      <p:sp>
        <p:nvSpPr>
          <p:cNvPr id="10" name="ZoneTexte 9">
            <a:extLst>
              <a:ext uri="{FF2B5EF4-FFF2-40B4-BE49-F238E27FC236}">
                <a16:creationId xmlns:a16="http://schemas.microsoft.com/office/drawing/2014/main" id="{016C156F-4416-4108-8E84-64F2A4D09373}"/>
              </a:ext>
            </a:extLst>
          </p:cNvPr>
          <p:cNvSpPr txBox="1"/>
          <p:nvPr/>
        </p:nvSpPr>
        <p:spPr>
          <a:xfrm>
            <a:off x="6833938" y="4382818"/>
            <a:ext cx="5293868" cy="2031325"/>
          </a:xfrm>
          <a:prstGeom prst="rect">
            <a:avLst/>
          </a:prstGeom>
          <a:noFill/>
        </p:spPr>
        <p:txBody>
          <a:bodyPr wrap="square" rtlCol="0">
            <a:spAutoFit/>
          </a:bodyPr>
          <a:lstStyle/>
          <a:p>
            <a:pPr algn="just"/>
            <a:r>
              <a:rPr lang="fr-FR" b="1" i="1" dirty="0">
                <a:latin typeface="Calibri" panose="020F0502020204030204" pitchFamily="34" charset="0"/>
                <a:cs typeface="Calibri" panose="020F0502020204030204" pitchFamily="34" charset="0"/>
              </a:rPr>
              <a:t>Décrivez la scène. Imaginez ce qu’il va se passer dans quelques instants ? </a:t>
            </a:r>
          </a:p>
          <a:p>
            <a:pPr algn="just"/>
            <a:r>
              <a:rPr lang="fr-FR" b="1" i="1" dirty="0">
                <a:latin typeface="Calibri" panose="020F0502020204030204" pitchFamily="34" charset="0"/>
                <a:cs typeface="Calibri" panose="020F0502020204030204" pitchFamily="34" charset="0"/>
              </a:rPr>
              <a:t>Quelle(s) émotion(s) ressentez-vous face à cette image ? </a:t>
            </a:r>
          </a:p>
          <a:p>
            <a:pPr algn="just"/>
            <a:r>
              <a:rPr lang="fr-FR" b="1" i="1" dirty="0">
                <a:latin typeface="Calibri" panose="020F0502020204030204" pitchFamily="34" charset="0"/>
                <a:cs typeface="Calibri" panose="020F0502020204030204" pitchFamily="34" charset="0"/>
              </a:rPr>
              <a:t>Auriez-vous envie de vous retrouvez face à cet ours ? Que feriez-vous ?</a:t>
            </a:r>
          </a:p>
          <a:p>
            <a:pPr algn="just"/>
            <a:endParaRPr lang="fr-FR" b="1" i="1" dirty="0">
              <a:latin typeface="Calibri" panose="020F0502020204030204" pitchFamily="34" charset="0"/>
              <a:cs typeface="Calibri" panose="020F0502020204030204" pitchFamily="34" charset="0"/>
            </a:endParaRPr>
          </a:p>
        </p:txBody>
      </p:sp>
      <p:sp>
        <p:nvSpPr>
          <p:cNvPr id="2" name="ZoneTexte 1">
            <a:extLst>
              <a:ext uri="{FF2B5EF4-FFF2-40B4-BE49-F238E27FC236}">
                <a16:creationId xmlns:a16="http://schemas.microsoft.com/office/drawing/2014/main" id="{5A716AE9-B201-7C48-B74F-F84F0D0F866F}"/>
              </a:ext>
            </a:extLst>
          </p:cNvPr>
          <p:cNvSpPr txBox="1"/>
          <p:nvPr/>
        </p:nvSpPr>
        <p:spPr>
          <a:xfrm>
            <a:off x="7794170" y="6607629"/>
            <a:ext cx="4397829" cy="230832"/>
          </a:xfrm>
          <a:prstGeom prst="rect">
            <a:avLst/>
          </a:prstGeom>
          <a:noFill/>
        </p:spPr>
        <p:txBody>
          <a:bodyPr wrap="square" rtlCol="0">
            <a:spAutoFit/>
          </a:bodyPr>
          <a:lstStyle/>
          <a:p>
            <a:r>
              <a:rPr lang="fr-FR" sz="900" dirty="0"/>
              <a:t>Barbara Samuel - Conseillère pédagogique départementale en arts visuels, DSDEN 27</a:t>
            </a:r>
          </a:p>
        </p:txBody>
      </p:sp>
    </p:spTree>
    <p:extLst>
      <p:ext uri="{BB962C8B-B14F-4D97-AF65-F5344CB8AC3E}">
        <p14:creationId xmlns:p14="http://schemas.microsoft.com/office/powerpoint/2010/main" val="275763801"/>
      </p:ext>
    </p:extLst>
  </p:cSld>
  <p:clrMapOvr>
    <a:masterClrMapping/>
  </p:clrMapOvr>
  <mc:AlternateContent xmlns:mc="http://schemas.openxmlformats.org/markup-compatibility/2006" xmlns:p14="http://schemas.microsoft.com/office/powerpoint/2010/main">
    <mc:Choice Requires="p14">
      <p:transition spd="slow" p14:dur="10000" advClick="0" advTm="10000"/>
    </mc:Choice>
    <mc:Fallback xmlns="">
      <p:transition spd="slow"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F4D10B1B-3083-2945-A0CA-D7CC3665D5EA}"/>
              </a:ext>
            </a:extLst>
          </p:cNvPr>
          <p:cNvSpPr txBox="1"/>
          <p:nvPr/>
        </p:nvSpPr>
        <p:spPr>
          <a:xfrm>
            <a:off x="257842" y="5637472"/>
            <a:ext cx="9393084" cy="369332"/>
          </a:xfrm>
          <a:prstGeom prst="rect">
            <a:avLst/>
          </a:prstGeom>
          <a:noFill/>
          <a:ln>
            <a:solidFill>
              <a:schemeClr val="tx1"/>
            </a:solidFill>
          </a:ln>
        </p:spPr>
        <p:txBody>
          <a:bodyPr wrap="none" rtlCol="0">
            <a:spAutoFit/>
          </a:bodyPr>
          <a:lstStyle/>
          <a:p>
            <a:r>
              <a:rPr lang="fr-FR" dirty="0"/>
              <a:t> </a:t>
            </a:r>
            <a:r>
              <a:rPr lang="fr-FR" b="1" dirty="0"/>
              <a:t>Xavier </a:t>
            </a:r>
            <a:r>
              <a:rPr lang="fr-FR" b="1" dirty="0" err="1"/>
              <a:t>Veilhan</a:t>
            </a:r>
            <a:r>
              <a:rPr lang="fr-FR" dirty="0"/>
              <a:t>, </a:t>
            </a:r>
            <a:r>
              <a:rPr lang="fr-FR" i="1" dirty="0"/>
              <a:t>l’ours n°4</a:t>
            </a:r>
            <a:r>
              <a:rPr lang="fr-FR" dirty="0"/>
              <a:t>, 2010, résine de polyester, 8 x 5,20 x 3,60 m, cité internationale de Lyon. </a:t>
            </a:r>
          </a:p>
        </p:txBody>
      </p:sp>
      <p:sp>
        <p:nvSpPr>
          <p:cNvPr id="11" name="ZoneTexte 10">
            <a:extLst>
              <a:ext uri="{FF2B5EF4-FFF2-40B4-BE49-F238E27FC236}">
                <a16:creationId xmlns:a16="http://schemas.microsoft.com/office/drawing/2014/main" id="{32FAAC02-502C-4DDB-B086-E67B830DA2AC}"/>
              </a:ext>
            </a:extLst>
          </p:cNvPr>
          <p:cNvSpPr txBox="1"/>
          <p:nvPr/>
        </p:nvSpPr>
        <p:spPr>
          <a:xfrm>
            <a:off x="4954384" y="259225"/>
            <a:ext cx="6922017" cy="3139321"/>
          </a:xfrm>
          <a:prstGeom prst="rect">
            <a:avLst/>
          </a:prstGeom>
          <a:noFill/>
        </p:spPr>
        <p:txBody>
          <a:bodyPr wrap="square">
            <a:spAutoFit/>
          </a:bodyPr>
          <a:lstStyle/>
          <a:p>
            <a:pPr algn="just"/>
            <a:r>
              <a:rPr lang="fr-FR" dirty="0"/>
              <a:t>Artiste français contemporain, </a:t>
            </a:r>
            <a:r>
              <a:rPr lang="fr-FR" b="1" dirty="0"/>
              <a:t>Xavier </a:t>
            </a:r>
            <a:r>
              <a:rPr lang="fr-FR" b="1" dirty="0" err="1"/>
              <a:t>Veilhan</a:t>
            </a:r>
            <a:r>
              <a:rPr lang="fr-FR" b="1" dirty="0"/>
              <a:t> </a:t>
            </a:r>
            <a:r>
              <a:rPr lang="fr-FR" dirty="0"/>
              <a:t>s’intéresse à l’archétype de l’animal. Il est connu pour ses sculptures grands formats dans l’espace urbain. Il utilise la technique de la captation en 3D pour réaliser ses œuvres. </a:t>
            </a:r>
            <a:r>
              <a:rPr lang="fr-FR" b="0" i="0" dirty="0">
                <a:solidFill>
                  <a:srgbClr val="000000"/>
                </a:solidFill>
                <a:effectLst/>
                <a:latin typeface="Calibri" panose="020F0502020204030204" pitchFamily="34" charset="0"/>
              </a:rPr>
              <a:t>La touche de l'artiste n'a plus le même sens qu'auparavant. </a:t>
            </a:r>
            <a:r>
              <a:rPr lang="fr-FR" dirty="0"/>
              <a:t>Ainsi, la main de l’artiste n’a pas de contact avec l’œuvre : </a:t>
            </a:r>
            <a:r>
              <a:rPr lang="fr-FR" dirty="0">
                <a:solidFill>
                  <a:srgbClr val="000000"/>
                </a:solidFill>
                <a:latin typeface="Calibri" panose="020F0502020204030204" pitchFamily="34" charset="0"/>
              </a:rPr>
              <a:t>c</a:t>
            </a:r>
            <a:r>
              <a:rPr lang="fr-FR" b="0" dirty="0">
                <a:solidFill>
                  <a:srgbClr val="000000"/>
                </a:solidFill>
                <a:effectLst/>
                <a:latin typeface="Calibri" panose="020F0502020204030204" pitchFamily="34" charset="0"/>
              </a:rPr>
              <a:t>’est l’intention qui compte ici, l’idée, le choix du modèle, du matériau, de la couleur et du lieu de l’installation. </a:t>
            </a:r>
          </a:p>
          <a:p>
            <a:pPr algn="just"/>
            <a:r>
              <a:rPr lang="fr-FR" dirty="0">
                <a:effectLst/>
              </a:rPr>
              <a:t>Son ours rouge aux facettes polygonales dressé sur ses pattes arrières, la truffe au vent fait partie d’un ensemble de six sculptures, installées en 2006 à la cité internationale de Lyon.</a:t>
            </a:r>
          </a:p>
          <a:p>
            <a:pPr algn="just"/>
            <a:r>
              <a:rPr lang="fr-FR" dirty="0"/>
              <a:t>Il fait un signe de la patte en direction du centre ville de Lyon. </a:t>
            </a:r>
          </a:p>
        </p:txBody>
      </p:sp>
      <p:pic>
        <p:nvPicPr>
          <p:cNvPr id="13" name="Image 12">
            <a:extLst>
              <a:ext uri="{FF2B5EF4-FFF2-40B4-BE49-F238E27FC236}">
                <a16:creationId xmlns:a16="http://schemas.microsoft.com/office/drawing/2014/main" id="{4EBDE9C2-1FF1-4D99-8C95-EC2F5BB0715E}"/>
              </a:ext>
            </a:extLst>
          </p:cNvPr>
          <p:cNvPicPr>
            <a:picLocks noChangeAspect="1"/>
          </p:cNvPicPr>
          <p:nvPr/>
        </p:nvPicPr>
        <p:blipFill>
          <a:blip r:embed="rId2"/>
          <a:stretch>
            <a:fillRect/>
          </a:stretch>
        </p:blipFill>
        <p:spPr>
          <a:xfrm>
            <a:off x="257842" y="193911"/>
            <a:ext cx="4522053" cy="5243658"/>
          </a:xfrm>
          <a:prstGeom prst="rect">
            <a:avLst/>
          </a:prstGeom>
        </p:spPr>
      </p:pic>
      <p:sp>
        <p:nvSpPr>
          <p:cNvPr id="10" name="ZoneTexte 9">
            <a:extLst>
              <a:ext uri="{FF2B5EF4-FFF2-40B4-BE49-F238E27FC236}">
                <a16:creationId xmlns:a16="http://schemas.microsoft.com/office/drawing/2014/main" id="{87CF9A6B-8F90-4401-AD21-505B2DA58E2E}"/>
              </a:ext>
            </a:extLst>
          </p:cNvPr>
          <p:cNvSpPr txBox="1"/>
          <p:nvPr/>
        </p:nvSpPr>
        <p:spPr>
          <a:xfrm>
            <a:off x="4954384" y="3683243"/>
            <a:ext cx="6922017" cy="1754326"/>
          </a:xfrm>
          <a:prstGeom prst="rect">
            <a:avLst/>
          </a:prstGeom>
          <a:noFill/>
          <a:ln>
            <a:noFill/>
          </a:ln>
        </p:spPr>
        <p:txBody>
          <a:bodyPr wrap="square" rtlCol="0">
            <a:spAutoFit/>
          </a:bodyPr>
          <a:lstStyle/>
          <a:p>
            <a:pPr algn="just"/>
            <a:r>
              <a:rPr lang="fr-FR" b="1" i="1" dirty="0"/>
              <a:t>Reconnaissez-vous cet animal ?</a:t>
            </a:r>
          </a:p>
          <a:p>
            <a:pPr algn="just"/>
            <a:r>
              <a:rPr lang="fr-FR" b="1" i="1" dirty="0"/>
              <a:t>Comparer l’ours de Pompon et  celui-ci fait d’une juxtaposition de facettes. Quel effet cela donne t-il ? </a:t>
            </a:r>
          </a:p>
          <a:p>
            <a:pPr algn="just"/>
            <a:r>
              <a:rPr lang="fr-FR" b="1" i="1" dirty="0"/>
              <a:t>Où l’œuvre est-elle installée ? Pourquoi ? </a:t>
            </a:r>
          </a:p>
          <a:p>
            <a:pPr algn="just"/>
            <a:r>
              <a:rPr lang="fr-FR" b="1" i="1" dirty="0"/>
              <a:t>Est-ce la couleur habituelle des ours ? </a:t>
            </a:r>
          </a:p>
          <a:p>
            <a:pPr algn="just"/>
            <a:r>
              <a:rPr lang="fr-FR" b="1" i="1" dirty="0"/>
              <a:t>L’ours est-il sur un socle</a:t>
            </a:r>
            <a:r>
              <a:rPr lang="fr-FR" b="1" i="1" dirty="0">
                <a:latin typeface="Calibri" panose="020F0502020204030204" pitchFamily="34" charset="0"/>
                <a:cs typeface="Calibri" panose="020F0502020204030204" pitchFamily="34" charset="0"/>
              </a:rPr>
              <a:t>*</a:t>
            </a:r>
            <a:r>
              <a:rPr lang="fr-FR" b="1" i="1" dirty="0"/>
              <a:t> ? </a:t>
            </a:r>
          </a:p>
        </p:txBody>
      </p:sp>
      <p:sp>
        <p:nvSpPr>
          <p:cNvPr id="9" name="ZoneTexte 8">
            <a:extLst>
              <a:ext uri="{FF2B5EF4-FFF2-40B4-BE49-F238E27FC236}">
                <a16:creationId xmlns:a16="http://schemas.microsoft.com/office/drawing/2014/main" id="{C0FA9D90-69DD-44B1-82E8-633CCCA72B18}"/>
              </a:ext>
            </a:extLst>
          </p:cNvPr>
          <p:cNvSpPr txBox="1"/>
          <p:nvPr/>
        </p:nvSpPr>
        <p:spPr>
          <a:xfrm>
            <a:off x="257842" y="6355400"/>
            <a:ext cx="6093994" cy="369332"/>
          </a:xfrm>
          <a:prstGeom prst="rect">
            <a:avLst/>
          </a:prstGeom>
          <a:noFill/>
        </p:spPr>
        <p:txBody>
          <a:bodyPr wrap="square">
            <a:spAutoFit/>
          </a:bodyPr>
          <a:lstStyle/>
          <a:p>
            <a:r>
              <a:rPr lang="fr-FR" sz="1200" i="1" dirty="0">
                <a:latin typeface="Calibri" panose="020F0502020204030204" pitchFamily="34" charset="0"/>
                <a:cs typeface="Calibri" panose="020F0502020204030204" pitchFamily="34" charset="0"/>
              </a:rPr>
              <a:t>* Le socle disparait dans l’art contemporain. La notion peut être creusée avec les élèves. </a:t>
            </a:r>
            <a:r>
              <a:rPr lang="fr-FR" i="1" dirty="0">
                <a:latin typeface="Calibri" panose="020F0502020204030204" pitchFamily="34" charset="0"/>
                <a:cs typeface="Calibri" panose="020F0502020204030204" pitchFamily="34" charset="0"/>
              </a:rPr>
              <a:t> </a:t>
            </a:r>
            <a:endParaRPr lang="fr-FR" dirty="0"/>
          </a:p>
        </p:txBody>
      </p:sp>
      <p:sp>
        <p:nvSpPr>
          <p:cNvPr id="2" name="ZoneTexte 1">
            <a:extLst>
              <a:ext uri="{FF2B5EF4-FFF2-40B4-BE49-F238E27FC236}">
                <a16:creationId xmlns:a16="http://schemas.microsoft.com/office/drawing/2014/main" id="{1330651C-15EF-F346-9A6F-C2F37FE0E447}"/>
              </a:ext>
            </a:extLst>
          </p:cNvPr>
          <p:cNvSpPr txBox="1"/>
          <p:nvPr/>
        </p:nvSpPr>
        <p:spPr>
          <a:xfrm>
            <a:off x="7683190" y="6598774"/>
            <a:ext cx="4508810" cy="369332"/>
          </a:xfrm>
          <a:prstGeom prst="rect">
            <a:avLst/>
          </a:prstGeom>
          <a:noFill/>
        </p:spPr>
        <p:txBody>
          <a:bodyPr wrap="square" rtlCol="0">
            <a:spAutoFit/>
          </a:bodyPr>
          <a:lstStyle/>
          <a:p>
            <a:r>
              <a:rPr lang="fr-FR" sz="900" dirty="0"/>
              <a:t>Barbara Samuel - Conseillère pédagogique départementale en arts visuels, DSDEN 27</a:t>
            </a:r>
          </a:p>
          <a:p>
            <a:endParaRPr lang="fr-FR" sz="900" dirty="0"/>
          </a:p>
        </p:txBody>
      </p:sp>
    </p:spTree>
    <p:extLst>
      <p:ext uri="{BB962C8B-B14F-4D97-AF65-F5344CB8AC3E}">
        <p14:creationId xmlns:p14="http://schemas.microsoft.com/office/powerpoint/2010/main" val="924509516"/>
      </p:ext>
    </p:extLst>
  </p:cSld>
  <p:clrMapOvr>
    <a:masterClrMapping/>
  </p:clrMapOvr>
  <mc:AlternateContent xmlns:mc="http://schemas.openxmlformats.org/markup-compatibility/2006" xmlns:p14="http://schemas.microsoft.com/office/powerpoint/2010/main">
    <mc:Choice Requires="p14">
      <p:transition spd="slow" p14:dur="10000" advClick="0" advTm="10000"/>
    </mc:Choice>
    <mc:Fallback xmlns="">
      <p:transition spd="slow"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015C17A-5BD5-8E4A-8456-536ED6DCA695}"/>
              </a:ext>
            </a:extLst>
          </p:cNvPr>
          <p:cNvSpPr txBox="1"/>
          <p:nvPr/>
        </p:nvSpPr>
        <p:spPr>
          <a:xfrm>
            <a:off x="309335" y="5927920"/>
            <a:ext cx="11275587" cy="369332"/>
          </a:xfrm>
          <a:prstGeom prst="rect">
            <a:avLst/>
          </a:prstGeom>
          <a:noFill/>
          <a:ln>
            <a:solidFill>
              <a:schemeClr val="tx1"/>
            </a:solidFill>
          </a:ln>
        </p:spPr>
        <p:txBody>
          <a:bodyPr wrap="none" rtlCol="0">
            <a:spAutoFit/>
          </a:bodyPr>
          <a:lstStyle/>
          <a:p>
            <a:r>
              <a:rPr lang="fr-FR" b="1" dirty="0"/>
              <a:t>Gilles Aillaud, </a:t>
            </a:r>
            <a:r>
              <a:rPr lang="fr-FR" i="1" dirty="0"/>
              <a:t>Ours Blanc</a:t>
            </a:r>
            <a:r>
              <a:rPr lang="fr-FR" dirty="0"/>
              <a:t>, 1981, huile sur toile, 190 x 150 cm, musée d’art moderne et contemporain de Saint-Etienne.</a:t>
            </a:r>
            <a:endParaRPr lang="fr-FR" dirty="0">
              <a:solidFill>
                <a:srgbClr val="FF0000"/>
              </a:solidFill>
            </a:endParaRPr>
          </a:p>
        </p:txBody>
      </p:sp>
      <p:sp>
        <p:nvSpPr>
          <p:cNvPr id="8" name="ZoneTexte 7">
            <a:extLst>
              <a:ext uri="{FF2B5EF4-FFF2-40B4-BE49-F238E27FC236}">
                <a16:creationId xmlns:a16="http://schemas.microsoft.com/office/drawing/2014/main" id="{9996DB4A-228E-4BCD-B96A-E661F9F59FA6}"/>
              </a:ext>
            </a:extLst>
          </p:cNvPr>
          <p:cNvSpPr txBox="1"/>
          <p:nvPr/>
        </p:nvSpPr>
        <p:spPr>
          <a:xfrm>
            <a:off x="4825093" y="177421"/>
            <a:ext cx="7226733" cy="2585323"/>
          </a:xfrm>
          <a:prstGeom prst="rect">
            <a:avLst/>
          </a:prstGeom>
          <a:noFill/>
        </p:spPr>
        <p:txBody>
          <a:bodyPr wrap="square">
            <a:spAutoFit/>
          </a:bodyPr>
          <a:lstStyle/>
          <a:p>
            <a:pPr algn="just"/>
            <a:r>
              <a:rPr lang="fr-FR" dirty="0"/>
              <a:t>Fidèle à ses représentations d’animaux dans les zoos, </a:t>
            </a:r>
            <a:r>
              <a:rPr lang="fr-FR" b="1" dirty="0"/>
              <a:t>Gilles Aillaud </a:t>
            </a:r>
            <a:r>
              <a:rPr lang="fr-FR" dirty="0"/>
              <a:t>peint ici un ours blanc endormi, allongé sur une pierre. Comme souvent chez l’artiste, l’animal n’apparaît pas d’emblée. C’est le décor qui frappe d’abord le spectateur et principalement cet amas rocheux au premier plan qui pourrait laisser supposer un paysage naturel. Jouant des perspectives et des points de vue, l’artiste nous mène subtilement vers le second plan habité par l’animal pour finalement révéler la présence des murs et des fenêtres du zoo, révélant ainsi le dispositif scénique de ces espaces de captivité et notre double position de voyeur.</a:t>
            </a:r>
          </a:p>
        </p:txBody>
      </p:sp>
      <p:sp>
        <p:nvSpPr>
          <p:cNvPr id="15" name="ZoneTexte 14">
            <a:extLst>
              <a:ext uri="{FF2B5EF4-FFF2-40B4-BE49-F238E27FC236}">
                <a16:creationId xmlns:a16="http://schemas.microsoft.com/office/drawing/2014/main" id="{8523B373-B67D-4828-A8EA-A383D95D3175}"/>
              </a:ext>
            </a:extLst>
          </p:cNvPr>
          <p:cNvSpPr txBox="1"/>
          <p:nvPr/>
        </p:nvSpPr>
        <p:spPr>
          <a:xfrm>
            <a:off x="4825093" y="3026464"/>
            <a:ext cx="7223104" cy="2308324"/>
          </a:xfrm>
          <a:prstGeom prst="rect">
            <a:avLst/>
          </a:prstGeom>
          <a:noFill/>
        </p:spPr>
        <p:txBody>
          <a:bodyPr wrap="square" rtlCol="0">
            <a:spAutoFit/>
          </a:bodyPr>
          <a:lstStyle/>
          <a:p>
            <a:pPr algn="just"/>
            <a:r>
              <a:rPr lang="fr-FR" b="1" i="1" dirty="0"/>
              <a:t>Regardez cette image. Est-ce une photographie ou un tableau ? </a:t>
            </a:r>
          </a:p>
          <a:p>
            <a:pPr algn="just"/>
            <a:r>
              <a:rPr lang="fr-FR" b="1" i="1" dirty="0"/>
              <a:t>Où se trouve l’ours ? Est-ce l’été ou l’hiver ? Justifiez.</a:t>
            </a:r>
          </a:p>
          <a:p>
            <a:pPr algn="just"/>
            <a:r>
              <a:rPr lang="fr-FR" b="1" i="1" dirty="0"/>
              <a:t>Regardez maintenant l’image dans son entier et répondez aux mêmes questions : est-ce une photographie ou un tableau ? Où se trouve l’ours ?</a:t>
            </a:r>
          </a:p>
          <a:p>
            <a:pPr algn="just"/>
            <a:r>
              <a:rPr lang="fr-FR" b="1" i="1" dirty="0"/>
              <a:t>Pourquoi avez-vous été trompés ? </a:t>
            </a:r>
          </a:p>
          <a:p>
            <a:pPr algn="just"/>
            <a:r>
              <a:rPr lang="fr-FR" b="1" i="1" dirty="0"/>
              <a:t>Que fait-il ? A-t-il l’air heureux ? </a:t>
            </a:r>
          </a:p>
          <a:p>
            <a:pPr algn="just"/>
            <a:r>
              <a:rPr lang="fr-FR" b="1" i="1" dirty="0"/>
              <a:t>L’ours semble loin de nous, pourquoi ? Où se trouve l’artiste et nous spectateurs ?</a:t>
            </a:r>
          </a:p>
        </p:txBody>
      </p:sp>
      <p:pic>
        <p:nvPicPr>
          <p:cNvPr id="7" name="Image 6">
            <a:extLst>
              <a:ext uri="{FF2B5EF4-FFF2-40B4-BE49-F238E27FC236}">
                <a16:creationId xmlns:a16="http://schemas.microsoft.com/office/drawing/2014/main" id="{C5277CA1-B69B-442F-954B-00C6CE52D4BD}"/>
              </a:ext>
            </a:extLst>
          </p:cNvPr>
          <p:cNvPicPr>
            <a:picLocks noChangeAspect="1"/>
          </p:cNvPicPr>
          <p:nvPr/>
        </p:nvPicPr>
        <p:blipFill rotWithShape="1">
          <a:blip r:embed="rId2"/>
          <a:srcRect t="35366" r="37567"/>
          <a:stretch/>
        </p:blipFill>
        <p:spPr>
          <a:xfrm>
            <a:off x="563335" y="236688"/>
            <a:ext cx="4116473" cy="5427512"/>
          </a:xfrm>
          <a:prstGeom prst="rect">
            <a:avLst/>
          </a:prstGeom>
        </p:spPr>
      </p:pic>
      <p:sp>
        <p:nvSpPr>
          <p:cNvPr id="2" name="ZoneTexte 1">
            <a:extLst>
              <a:ext uri="{FF2B5EF4-FFF2-40B4-BE49-F238E27FC236}">
                <a16:creationId xmlns:a16="http://schemas.microsoft.com/office/drawing/2014/main" id="{67CCEC4D-E05F-6345-BD42-08C3E6F82603}"/>
              </a:ext>
            </a:extLst>
          </p:cNvPr>
          <p:cNvSpPr txBox="1"/>
          <p:nvPr/>
        </p:nvSpPr>
        <p:spPr>
          <a:xfrm>
            <a:off x="7705493" y="6560971"/>
            <a:ext cx="4486507" cy="369332"/>
          </a:xfrm>
          <a:prstGeom prst="rect">
            <a:avLst/>
          </a:prstGeom>
          <a:noFill/>
        </p:spPr>
        <p:txBody>
          <a:bodyPr wrap="square" rtlCol="0">
            <a:spAutoFit/>
          </a:bodyPr>
          <a:lstStyle/>
          <a:p>
            <a:r>
              <a:rPr lang="fr-FR" sz="900" dirty="0"/>
              <a:t>Barbara Samuel - Conseillère pédagogique départementale en arts visuels, DSDEN 27</a:t>
            </a:r>
          </a:p>
          <a:p>
            <a:endParaRPr lang="fr-FR" sz="900" dirty="0"/>
          </a:p>
        </p:txBody>
      </p:sp>
    </p:spTree>
    <p:extLst>
      <p:ext uri="{BB962C8B-B14F-4D97-AF65-F5344CB8AC3E}">
        <p14:creationId xmlns:p14="http://schemas.microsoft.com/office/powerpoint/2010/main" val="2144264024"/>
      </p:ext>
    </p:extLst>
  </p:cSld>
  <p:clrMapOvr>
    <a:masterClrMapping/>
  </p:clrMapOvr>
  <mc:AlternateContent xmlns:mc="http://schemas.openxmlformats.org/markup-compatibility/2006" xmlns:p14="http://schemas.microsoft.com/office/powerpoint/2010/main">
    <mc:Choice Requires="p14">
      <p:transition spd="slow" p14:dur="10000" advClick="0" advTm="10000"/>
    </mc:Choice>
    <mc:Fallback xmlns="">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78D744E-4EFB-4DF7-9FC6-CBCAFC2444D3}"/>
              </a:ext>
            </a:extLst>
          </p:cNvPr>
          <p:cNvSpPr txBox="1"/>
          <p:nvPr/>
        </p:nvSpPr>
        <p:spPr>
          <a:xfrm>
            <a:off x="7376082" y="522659"/>
            <a:ext cx="4553321" cy="5812681"/>
          </a:xfrm>
          <a:prstGeom prst="rect">
            <a:avLst/>
          </a:prstGeom>
          <a:solidFill>
            <a:srgbClr val="B19F7F"/>
          </a:solidFill>
          <a:ln>
            <a:noFill/>
          </a:ln>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 dessin, c'est oser, sans peur du regard. Tous les enfants dessinent, mais vers 7 ans, quand ils ont le désir de reproduire la réalité, s'ils sont découragés, s'ils ont peur qu'on trouve leur dessin moche, pas ressemblant du tout, ils abandonnent. Par contre, s'ils savent qu'un avion, on le dessine comme on veut, et que plus c'est n'importe quoi, plus c'est drôle, ils continuent à dessiner. À cet âge, l'encouragement est capital. L'immense majorité des adultes ne dessine pas, par crainte de mal représenter la réalité, mais cela n'a aucun sens! On admire souvent les dessins des tout-petits pour leur liberté de dessiner comme ils veulent. Certains font des dessins microscopiques, d'autres remplissent toute la page. Tous les artistes adultes rêvent de retrouver cet instinct-là.</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Grégoire </a:t>
            </a:r>
            <a:r>
              <a:rPr kumimoji="0" lang="fr-F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Solotareff</a:t>
            </a:r>
            <a:endPar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Espace réservé du pied de page 2">
            <a:extLst>
              <a:ext uri="{FF2B5EF4-FFF2-40B4-BE49-F238E27FC236}">
                <a16:creationId xmlns:a16="http://schemas.microsoft.com/office/drawing/2014/main" id="{139DF9D5-0FFF-428E-A890-663B06F26B78}"/>
              </a:ext>
            </a:extLst>
          </p:cNvPr>
          <p:cNvSpPr>
            <a:spLocks noGrp="1"/>
          </p:cNvSpPr>
          <p:nvPr>
            <p:ph type="ftr" sz="quarter" idx="11"/>
          </p:nvPr>
        </p:nvSpPr>
        <p:spPr>
          <a:xfrm>
            <a:off x="3465456" y="6432310"/>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Barbara Samuel - Conseillère pédagogique départementale en arts visuels, DSDEN 27</a:t>
            </a:r>
          </a:p>
        </p:txBody>
      </p:sp>
    </p:spTree>
    <p:extLst>
      <p:ext uri="{BB962C8B-B14F-4D97-AF65-F5344CB8AC3E}">
        <p14:creationId xmlns:p14="http://schemas.microsoft.com/office/powerpoint/2010/main" val="3012520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3AF931E-0634-4393-818D-62A1E08E76FB}"/>
              </a:ext>
            </a:extLst>
          </p:cNvPr>
          <p:cNvPicPr>
            <a:picLocks noChangeAspect="1"/>
          </p:cNvPicPr>
          <p:nvPr/>
        </p:nvPicPr>
        <p:blipFill>
          <a:blip r:embed="rId2"/>
          <a:stretch>
            <a:fillRect/>
          </a:stretch>
        </p:blipFill>
        <p:spPr>
          <a:xfrm>
            <a:off x="309334" y="177421"/>
            <a:ext cx="5132477" cy="6536646"/>
          </a:xfrm>
          <a:prstGeom prst="rect">
            <a:avLst/>
          </a:prstGeom>
        </p:spPr>
      </p:pic>
      <p:sp>
        <p:nvSpPr>
          <p:cNvPr id="3" name="ZoneTexte 2">
            <a:extLst>
              <a:ext uri="{FF2B5EF4-FFF2-40B4-BE49-F238E27FC236}">
                <a16:creationId xmlns:a16="http://schemas.microsoft.com/office/drawing/2014/main" id="{EB6F0516-FDDE-6B4D-A6DA-94E7F7218BFF}"/>
              </a:ext>
            </a:extLst>
          </p:cNvPr>
          <p:cNvSpPr txBox="1"/>
          <p:nvPr/>
        </p:nvSpPr>
        <p:spPr>
          <a:xfrm>
            <a:off x="7850458" y="6590370"/>
            <a:ext cx="4341541" cy="369332"/>
          </a:xfrm>
          <a:prstGeom prst="rect">
            <a:avLst/>
          </a:prstGeom>
          <a:noFill/>
        </p:spPr>
        <p:txBody>
          <a:bodyPr wrap="square" rtlCol="0">
            <a:spAutoFit/>
          </a:bodyPr>
          <a:lstStyle/>
          <a:p>
            <a:r>
              <a:rPr lang="fr-FR" sz="900" dirty="0"/>
              <a:t>Barbara Samuel - Conseillère pédagogique départementale en arts visuels, DSDEN 27</a:t>
            </a:r>
          </a:p>
          <a:p>
            <a:endParaRPr lang="fr-FR" sz="900" dirty="0"/>
          </a:p>
        </p:txBody>
      </p:sp>
    </p:spTree>
    <p:extLst>
      <p:ext uri="{BB962C8B-B14F-4D97-AF65-F5344CB8AC3E}">
        <p14:creationId xmlns:p14="http://schemas.microsoft.com/office/powerpoint/2010/main" val="430681628"/>
      </p:ext>
    </p:extLst>
  </p:cSld>
  <p:clrMapOvr>
    <a:masterClrMapping/>
  </p:clrMapOvr>
  <mc:AlternateContent xmlns:mc="http://schemas.openxmlformats.org/markup-compatibility/2006" xmlns:p14="http://schemas.microsoft.com/office/powerpoint/2010/main">
    <mc:Choice Requires="p14">
      <p:transition spd="slow" p14:dur="10000" advClick="0" advTm="10000"/>
    </mc:Choice>
    <mc:Fallback xmlns="">
      <p:transition spd="slow"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93245E-3D49-1740-80AA-5CFAB0D172F5}"/>
              </a:ext>
            </a:extLst>
          </p:cNvPr>
          <p:cNvSpPr/>
          <p:nvPr/>
        </p:nvSpPr>
        <p:spPr>
          <a:xfrm>
            <a:off x="219175" y="221811"/>
            <a:ext cx="11753649" cy="369332"/>
          </a:xfrm>
          <a:prstGeom prst="rect">
            <a:avLst/>
          </a:prstGeom>
          <a:solidFill>
            <a:srgbClr val="666C6B"/>
          </a:solidFill>
        </p:spPr>
        <p:txBody>
          <a:bodyPr wrap="square">
            <a:spAutoFit/>
          </a:bodyPr>
          <a:lstStyle/>
          <a:p>
            <a:pPr lvl="0" defTabSz="914400">
              <a:defRPr/>
            </a:pPr>
            <a:r>
              <a:rPr lang="fr-FR" b="1" dirty="0">
                <a:solidFill>
                  <a:schemeClr val="bg1"/>
                </a:solidFill>
              </a:rPr>
              <a:t>SEMAINE 1 - JOUR 4 : prolongement</a:t>
            </a:r>
            <a:endParaRPr lang="fr-FR" dirty="0">
              <a:solidFill>
                <a:schemeClr val="bg1"/>
              </a:solidFill>
            </a:endParaRPr>
          </a:p>
        </p:txBody>
      </p:sp>
      <p:sp>
        <p:nvSpPr>
          <p:cNvPr id="2" name="ZoneTexte 1">
            <a:extLst>
              <a:ext uri="{FF2B5EF4-FFF2-40B4-BE49-F238E27FC236}">
                <a16:creationId xmlns:a16="http://schemas.microsoft.com/office/drawing/2014/main" id="{DFF19FF3-A110-47DB-A10C-69C30292A644}"/>
              </a:ext>
            </a:extLst>
          </p:cNvPr>
          <p:cNvSpPr txBox="1"/>
          <p:nvPr/>
        </p:nvSpPr>
        <p:spPr>
          <a:xfrm>
            <a:off x="219175" y="793107"/>
            <a:ext cx="7736305" cy="923330"/>
          </a:xfrm>
          <a:prstGeom prst="rect">
            <a:avLst/>
          </a:prstGeom>
          <a:noFill/>
          <a:ln>
            <a:solidFill>
              <a:schemeClr val="tx1"/>
            </a:solidFill>
          </a:ln>
        </p:spPr>
        <p:txBody>
          <a:bodyPr wrap="square" rtlCol="0">
            <a:spAutoFit/>
          </a:bodyPr>
          <a:lstStyle/>
          <a:p>
            <a:r>
              <a:rPr lang="fr-FR" b="1" dirty="0"/>
              <a:t>Consigne</a:t>
            </a:r>
            <a:r>
              <a:rPr lang="fr-FR" dirty="0"/>
              <a:t> : comme dans Boucle d’or, dessine trois ours : un petit, un moyen et un grand ! </a:t>
            </a:r>
          </a:p>
          <a:p>
            <a:r>
              <a:rPr lang="fr-FR" b="1" dirty="0"/>
              <a:t>Matériel</a:t>
            </a:r>
            <a:r>
              <a:rPr lang="fr-FR" dirty="0"/>
              <a:t> : Feuille A4, outils divers de différents marrons.</a:t>
            </a:r>
          </a:p>
        </p:txBody>
      </p:sp>
      <p:pic>
        <p:nvPicPr>
          <p:cNvPr id="7" name="Image 6">
            <a:extLst>
              <a:ext uri="{FF2B5EF4-FFF2-40B4-BE49-F238E27FC236}">
                <a16:creationId xmlns:a16="http://schemas.microsoft.com/office/drawing/2014/main" id="{E86C7EB5-4EE3-476F-8757-1A164B86C6B2}"/>
              </a:ext>
            </a:extLst>
          </p:cNvPr>
          <p:cNvPicPr>
            <a:picLocks noChangeAspect="1"/>
          </p:cNvPicPr>
          <p:nvPr/>
        </p:nvPicPr>
        <p:blipFill>
          <a:blip r:embed="rId2"/>
          <a:stretch>
            <a:fillRect/>
          </a:stretch>
        </p:blipFill>
        <p:spPr>
          <a:xfrm>
            <a:off x="312821" y="2515086"/>
            <a:ext cx="5077534" cy="3801005"/>
          </a:xfrm>
          <a:prstGeom prst="rect">
            <a:avLst/>
          </a:prstGeom>
        </p:spPr>
      </p:pic>
      <p:pic>
        <p:nvPicPr>
          <p:cNvPr id="9" name="Image 8">
            <a:extLst>
              <a:ext uri="{FF2B5EF4-FFF2-40B4-BE49-F238E27FC236}">
                <a16:creationId xmlns:a16="http://schemas.microsoft.com/office/drawing/2014/main" id="{24E9E1FE-5F65-4EAF-8DD7-06089CA05209}"/>
              </a:ext>
            </a:extLst>
          </p:cNvPr>
          <p:cNvPicPr>
            <a:picLocks noChangeAspect="1"/>
          </p:cNvPicPr>
          <p:nvPr/>
        </p:nvPicPr>
        <p:blipFill>
          <a:blip r:embed="rId3"/>
          <a:stretch>
            <a:fillRect/>
          </a:stretch>
        </p:blipFill>
        <p:spPr>
          <a:xfrm>
            <a:off x="8249647" y="721889"/>
            <a:ext cx="3629532" cy="2410161"/>
          </a:xfrm>
          <a:prstGeom prst="rect">
            <a:avLst/>
          </a:prstGeom>
        </p:spPr>
      </p:pic>
      <p:pic>
        <p:nvPicPr>
          <p:cNvPr id="11" name="Image 10">
            <a:extLst>
              <a:ext uri="{FF2B5EF4-FFF2-40B4-BE49-F238E27FC236}">
                <a16:creationId xmlns:a16="http://schemas.microsoft.com/office/drawing/2014/main" id="{2DAB2E46-9C01-42DB-836F-9CFFF97407B7}"/>
              </a:ext>
            </a:extLst>
          </p:cNvPr>
          <p:cNvPicPr>
            <a:picLocks noChangeAspect="1"/>
          </p:cNvPicPr>
          <p:nvPr/>
        </p:nvPicPr>
        <p:blipFill>
          <a:blip r:embed="rId4"/>
          <a:stretch>
            <a:fillRect/>
          </a:stretch>
        </p:blipFill>
        <p:spPr>
          <a:xfrm>
            <a:off x="5761119" y="3334014"/>
            <a:ext cx="5296762" cy="2982077"/>
          </a:xfrm>
          <a:prstGeom prst="rect">
            <a:avLst/>
          </a:prstGeom>
        </p:spPr>
      </p:pic>
      <p:sp>
        <p:nvSpPr>
          <p:cNvPr id="12" name="ZoneTexte 11">
            <a:extLst>
              <a:ext uri="{FF2B5EF4-FFF2-40B4-BE49-F238E27FC236}">
                <a16:creationId xmlns:a16="http://schemas.microsoft.com/office/drawing/2014/main" id="{E38A839D-6EE8-46B3-828B-6315952FDC5E}"/>
              </a:ext>
            </a:extLst>
          </p:cNvPr>
          <p:cNvSpPr txBox="1"/>
          <p:nvPr/>
        </p:nvSpPr>
        <p:spPr>
          <a:xfrm>
            <a:off x="4255591" y="1808610"/>
            <a:ext cx="3011055" cy="800219"/>
          </a:xfrm>
          <a:prstGeom prst="rect">
            <a:avLst/>
          </a:prstGeom>
          <a:noFill/>
        </p:spPr>
        <p:txBody>
          <a:bodyPr wrap="square" rtlCol="0">
            <a:spAutoFit/>
          </a:bodyPr>
          <a:lstStyle/>
          <a:p>
            <a:r>
              <a:rPr lang="fr-FR" sz="2800" b="1" dirty="0">
                <a:latin typeface="Calibri" panose="020F0502020204030204" pitchFamily="34" charset="0"/>
                <a:cs typeface="Calibri" panose="020F0502020204030204" pitchFamily="34" charset="0"/>
              </a:rPr>
              <a:t>A montrer après ! </a:t>
            </a:r>
          </a:p>
          <a:p>
            <a:endParaRPr lang="fr-FR" dirty="0"/>
          </a:p>
        </p:txBody>
      </p:sp>
      <p:sp>
        <p:nvSpPr>
          <p:cNvPr id="3" name="ZoneTexte 2">
            <a:extLst>
              <a:ext uri="{FF2B5EF4-FFF2-40B4-BE49-F238E27FC236}">
                <a16:creationId xmlns:a16="http://schemas.microsoft.com/office/drawing/2014/main" id="{B6D3605D-5BCA-BE46-9A76-D57EB76514B1}"/>
              </a:ext>
            </a:extLst>
          </p:cNvPr>
          <p:cNvSpPr txBox="1"/>
          <p:nvPr/>
        </p:nvSpPr>
        <p:spPr>
          <a:xfrm>
            <a:off x="7605132" y="6636189"/>
            <a:ext cx="4482790" cy="369332"/>
          </a:xfrm>
          <a:prstGeom prst="rect">
            <a:avLst/>
          </a:prstGeom>
          <a:noFill/>
        </p:spPr>
        <p:txBody>
          <a:bodyPr wrap="square" rtlCol="0">
            <a:spAutoFit/>
          </a:bodyPr>
          <a:lstStyle/>
          <a:p>
            <a:r>
              <a:rPr lang="fr-FR" sz="900" dirty="0"/>
              <a:t>Barbara Samuel - Conseillère pédagogique départementale en arts visuels, DSDEN 27</a:t>
            </a:r>
          </a:p>
          <a:p>
            <a:endParaRPr lang="fr-FR" sz="900" dirty="0"/>
          </a:p>
        </p:txBody>
      </p:sp>
    </p:spTree>
    <p:extLst>
      <p:ext uri="{BB962C8B-B14F-4D97-AF65-F5344CB8AC3E}">
        <p14:creationId xmlns:p14="http://schemas.microsoft.com/office/powerpoint/2010/main" val="488360197"/>
      </p:ext>
    </p:extLst>
  </p:cSld>
  <p:clrMapOvr>
    <a:masterClrMapping/>
  </p:clrMapOvr>
  <mc:AlternateContent xmlns:mc="http://schemas.openxmlformats.org/markup-compatibility/2006" xmlns:p14="http://schemas.microsoft.com/office/powerpoint/2010/main">
    <mc:Choice Requires="p14">
      <p:transition spd="slow" p14:dur="10000" advClick="0" advTm="10000"/>
    </mc:Choice>
    <mc:Fallback xmlns="">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DC3B97-8007-4340-83DF-12EA60BF1E69}"/>
              </a:ext>
            </a:extLst>
          </p:cNvPr>
          <p:cNvSpPr/>
          <p:nvPr/>
        </p:nvSpPr>
        <p:spPr>
          <a:xfrm>
            <a:off x="0" y="0"/>
            <a:ext cx="11842230" cy="686341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 animal chaque jour... </a:t>
            </a:r>
            <a:endParaRPr kumimoji="0" lang="fr-FR"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Les élèves s’installent confortablement. L’enseignant peut décider de jouer le jeu et dessiner aussi. La consigne est la même pour tous, seule l’incitation change tous les jours.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Durée du défi </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14 semaines (2 périodes). 10’ pour le dessin</a:t>
            </a:r>
            <a:r>
              <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 10-15 min pour la présentation des œuvres.</a:t>
            </a:r>
            <a:endParaRPr kumimoji="0" lang="fr-FR"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Déroulement : </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Les élèves dessineront un nouvel animal chaque semaine. Les incitations sont conçues de manière à faire évoluer les dessins sur 3 jours. Les œuvres ne sont en aucun cas modélisantes et il ne s’agit pas de les reproduire. Présentées en J1, elles permettront aux élèves, notamment les plus jeunes, de se représenter l’animal, d’observer et d’échanger pour ensuite pouvoir le dessiner à leur façon. Pour chacune d’entre-elles, vous trouverez le cartel</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un petit descriptif et des propositions de questionnements.  Le lendemain, en J2, les œuvres ne seront plus présentes (pas d’affichage), les élèves s’appuieront sur leurs souvenirs et leur imagination pour dessiner l’animal de la semaine. En J3, les élèves dessineront à nouveau l’animal à partir du verbe proposé. Cette nouvelle incitation permettra de faire évoluer le dessin en mettant l’animal en mouvement. Le 4</a:t>
            </a:r>
            <a:r>
              <a:rPr kumimoji="0" lang="fr-FR" sz="18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ème</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jour, une piste de prolongement sera proposée afin de faire encore évoluer le dessin.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Les temps de mise en commun sont fondamentaux pour verbaliser et contribuer également à l’enrichissement de chacun. L’affichage réguliers des dessins d’lèves dans la classe sera également un appui pour eux. Il peut s’agir d’une sélection mais il sera important de veiller à ce que chaque élève voit son dessin affiché à un moment ou un autre.</a:t>
            </a:r>
            <a:endPar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Récapitulatif :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J1 : présentation des œuvres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J2 : dessin de l’animal (</a:t>
            </a:r>
            <a:r>
              <a:rPr kumimoji="0" lang="fr-FR"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cf</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tableau ci-dessous)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J3 : nouveau dessin de l’animal à partir du verbe proposé (</a:t>
            </a:r>
            <a:r>
              <a:rPr kumimoji="0" lang="fr-FR"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cf</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tableau ci-dessous)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J4 : prolongement (</a:t>
            </a:r>
            <a:r>
              <a:rPr kumimoji="0" lang="fr-FR"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cf</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tableau ci-dessous)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*On pourra utiliser un sablier ou montrer sur l’horloge de la classe. Rien n’empêche un élève qui n’aurait pas terminé de poursuivre plus tard, sur un temps libre mais l’</a:t>
            </a:r>
            <a:r>
              <a:rPr kumimoji="0" lang="fr-FR"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idée</a:t>
            </a: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est d’essayer d’achever dans le temps imparti. Le petit format est facilitant, l’absence de gomme aussi.</a:t>
            </a:r>
            <a:endParaRPr kumimoji="0" lang="fr-FR" sz="11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C8C967DB-0DE2-4205-91C7-1B6F8A53B0BD}"/>
              </a:ext>
            </a:extLst>
          </p:cNvPr>
          <p:cNvSpPr>
            <a:spLocks noGrp="1"/>
          </p:cNvSpPr>
          <p:nvPr>
            <p:ph type="ftr" sz="quarter" idx="11"/>
          </p:nvPr>
        </p:nvSpPr>
        <p:spPr>
          <a:xfrm>
            <a:off x="6096000" y="6532024"/>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Barbara Samuel - Conseillère pédagogique départementale en arts visuels, DSDEN 27</a:t>
            </a:r>
          </a:p>
        </p:txBody>
      </p:sp>
    </p:spTree>
    <p:extLst>
      <p:ext uri="{BB962C8B-B14F-4D97-AF65-F5344CB8AC3E}">
        <p14:creationId xmlns:p14="http://schemas.microsoft.com/office/powerpoint/2010/main" val="2998810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4A6BC9-C4CD-324F-8E38-654AE2E947F1}"/>
              </a:ext>
            </a:extLst>
          </p:cNvPr>
          <p:cNvSpPr/>
          <p:nvPr/>
        </p:nvSpPr>
        <p:spPr>
          <a:xfrm>
            <a:off x="195243" y="1816267"/>
            <a:ext cx="11695288" cy="190821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Les classes participantes enverront </a:t>
            </a:r>
            <a:r>
              <a:rPr kumimoji="0" lang="fr-FR" alt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 photos maximum </a:t>
            </a:r>
            <a:r>
              <a:rPr kumimoji="0" lang="fr-FR" alt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des dessins produits (possibilité́ de regrouper les dessins ou de n’en envoyer que quelques uns). Merci de bien les cadrer et de les envoyer en format jpeg. Les renommer au nom de l’animal.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Une exposition virtuelle de tous les dessins sera envoyée aux classes participantes afin de pouvoir découvrir les productions des autres.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 </a:t>
            </a:r>
            <a:r>
              <a:rPr kumimoji="0" lang="fr-FR" alt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diplôme </a:t>
            </a:r>
            <a:r>
              <a:rPr kumimoji="0" lang="fr-FR" alt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surprise numérique sera envoyé en fin de DEFI. </a:t>
            </a:r>
            <a:endParaRPr kumimoji="0" lang="fr-FR"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7" name="ZoneTexte 6">
            <a:extLst>
              <a:ext uri="{FF2B5EF4-FFF2-40B4-BE49-F238E27FC236}">
                <a16:creationId xmlns:a16="http://schemas.microsoft.com/office/drawing/2014/main" id="{95B1CFEA-D163-4EC1-95E6-DE8083B46A19}"/>
              </a:ext>
            </a:extLst>
          </p:cNvPr>
          <p:cNvSpPr txBox="1"/>
          <p:nvPr/>
        </p:nvSpPr>
        <p:spPr>
          <a:xfrm>
            <a:off x="248356" y="398772"/>
            <a:ext cx="11709322" cy="968278"/>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fr-FR" sz="18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Présenter le cartel après, permet de ne pas tout dévoiler et de laisser les élèves s’exprimer en fonction de leur ressenti et de leur imagination avant d’accéder aux connaissances. Le présenter avant peut être trop  inducteur.  De la même manière, le questionnement viendra avant l’apport de connaissances.</a:t>
            </a:r>
            <a:endParaRPr kumimoji="0" lang="fr-FR" sz="8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ZoneTexte 7">
            <a:extLst>
              <a:ext uri="{FF2B5EF4-FFF2-40B4-BE49-F238E27FC236}">
                <a16:creationId xmlns:a16="http://schemas.microsoft.com/office/drawing/2014/main" id="{04FB00F2-F9FE-43F3-AF9F-2CFB5468BBDB}"/>
              </a:ext>
            </a:extLst>
          </p:cNvPr>
          <p:cNvSpPr txBox="1"/>
          <p:nvPr/>
        </p:nvSpPr>
        <p:spPr>
          <a:xfrm>
            <a:off x="195243" y="3855221"/>
            <a:ext cx="11762435" cy="17543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Conseils</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On pourra travailler en transversalité́ en liant art, sciences, langage oral et écrit, EPS.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Pour nourrir le projet, on pourra </a:t>
            </a: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réaliser un mur d’images animalier </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déterminer un endroit de la classe (tableau mobile, porte, mur) pour l’affichage. chaque élève apporte une image de l’animal de la semaine et est responsable de son affichage.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Regarder collectivement le mur d’images en fin de semaine, nommer un responsable pour le défaire afin de laisser la place au suivant. </a:t>
            </a:r>
          </a:p>
        </p:txBody>
      </p:sp>
      <p:sp>
        <p:nvSpPr>
          <p:cNvPr id="5" name="Espace réservé du pied de page 2">
            <a:extLst>
              <a:ext uri="{FF2B5EF4-FFF2-40B4-BE49-F238E27FC236}">
                <a16:creationId xmlns:a16="http://schemas.microsoft.com/office/drawing/2014/main" id="{04E48D9C-FDB1-46AE-8BA4-E275A5E8512A}"/>
              </a:ext>
            </a:extLst>
          </p:cNvPr>
          <p:cNvSpPr>
            <a:spLocks noGrp="1"/>
          </p:cNvSpPr>
          <p:nvPr>
            <p:ph type="ftr" sz="quarter" idx="11"/>
          </p:nvPr>
        </p:nvSpPr>
        <p:spPr>
          <a:xfrm>
            <a:off x="3465456" y="6432310"/>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Barbara Samuel - Conseillère pédagogique départementale en arts visuels, DSDEN 27</a:t>
            </a:r>
          </a:p>
        </p:txBody>
      </p:sp>
    </p:spTree>
    <p:extLst>
      <p:ext uri="{BB962C8B-B14F-4D97-AF65-F5344CB8AC3E}">
        <p14:creationId xmlns:p14="http://schemas.microsoft.com/office/powerpoint/2010/main" val="165037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Tableau 8">
            <a:extLst>
              <a:ext uri="{FF2B5EF4-FFF2-40B4-BE49-F238E27FC236}">
                <a16:creationId xmlns:a16="http://schemas.microsoft.com/office/drawing/2014/main" id="{3555D63F-D13D-AB43-9333-4353775206B6}"/>
              </a:ext>
            </a:extLst>
          </p:cNvPr>
          <p:cNvGraphicFramePr>
            <a:graphicFrameLocks noGrp="1"/>
          </p:cNvGraphicFramePr>
          <p:nvPr/>
        </p:nvGraphicFramePr>
        <p:xfrm>
          <a:off x="1041658" y="1356272"/>
          <a:ext cx="10108683" cy="4949078"/>
        </p:xfrm>
        <a:graphic>
          <a:graphicData uri="http://schemas.openxmlformats.org/drawingml/2006/table">
            <a:tbl>
              <a:tblPr firstRow="1" bandRow="1">
                <a:tableStyleId>{93296810-A885-4BE3-A3E7-6D5BEEA58F35}</a:tableStyleId>
              </a:tblPr>
              <a:tblGrid>
                <a:gridCol w="997954">
                  <a:extLst>
                    <a:ext uri="{9D8B030D-6E8A-4147-A177-3AD203B41FA5}">
                      <a16:colId xmlns:a16="http://schemas.microsoft.com/office/drawing/2014/main" val="3341742485"/>
                    </a:ext>
                  </a:extLst>
                </a:gridCol>
                <a:gridCol w="1632913">
                  <a:extLst>
                    <a:ext uri="{9D8B030D-6E8A-4147-A177-3AD203B41FA5}">
                      <a16:colId xmlns:a16="http://schemas.microsoft.com/office/drawing/2014/main" val="1401632951"/>
                    </a:ext>
                  </a:extLst>
                </a:gridCol>
                <a:gridCol w="991775">
                  <a:extLst>
                    <a:ext uri="{9D8B030D-6E8A-4147-A177-3AD203B41FA5}">
                      <a16:colId xmlns:a16="http://schemas.microsoft.com/office/drawing/2014/main" val="3948919249"/>
                    </a:ext>
                  </a:extLst>
                </a:gridCol>
                <a:gridCol w="1503994">
                  <a:extLst>
                    <a:ext uri="{9D8B030D-6E8A-4147-A177-3AD203B41FA5}">
                      <a16:colId xmlns:a16="http://schemas.microsoft.com/office/drawing/2014/main" val="1067370855"/>
                    </a:ext>
                  </a:extLst>
                </a:gridCol>
                <a:gridCol w="880542">
                  <a:extLst>
                    <a:ext uri="{9D8B030D-6E8A-4147-A177-3AD203B41FA5}">
                      <a16:colId xmlns:a16="http://schemas.microsoft.com/office/drawing/2014/main" val="158196444"/>
                    </a:ext>
                  </a:extLst>
                </a:gridCol>
                <a:gridCol w="1440898">
                  <a:extLst>
                    <a:ext uri="{9D8B030D-6E8A-4147-A177-3AD203B41FA5}">
                      <a16:colId xmlns:a16="http://schemas.microsoft.com/office/drawing/2014/main" val="1213806893"/>
                    </a:ext>
                  </a:extLst>
                </a:gridCol>
                <a:gridCol w="904569">
                  <a:extLst>
                    <a:ext uri="{9D8B030D-6E8A-4147-A177-3AD203B41FA5}">
                      <a16:colId xmlns:a16="http://schemas.microsoft.com/office/drawing/2014/main" val="2151130302"/>
                    </a:ext>
                  </a:extLst>
                </a:gridCol>
                <a:gridCol w="1756038">
                  <a:extLst>
                    <a:ext uri="{9D8B030D-6E8A-4147-A177-3AD203B41FA5}">
                      <a16:colId xmlns:a16="http://schemas.microsoft.com/office/drawing/2014/main" val="3301530002"/>
                    </a:ext>
                  </a:extLst>
                </a:gridCol>
              </a:tblGrid>
              <a:tr h="12585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Calibri" panose="020F0502020204030204" pitchFamily="34" charset="0"/>
                          <a:cs typeface="Calibri" panose="020F0502020204030204" pitchFamily="34" charset="0"/>
                        </a:rPr>
                        <a:t>Semaine 1 CHAT</a:t>
                      </a:r>
                    </a:p>
                  </a:txBody>
                  <a:tcPr anchor="ctr">
                    <a:lnL w="12700" cap="flat" cmpd="sng" algn="ctr">
                      <a:solidFill>
                        <a:srgbClr val="DCCEA9"/>
                      </a:solidFill>
                      <a:prstDash val="solid"/>
                      <a:round/>
                      <a:headEnd type="none" w="med" len="med"/>
                      <a:tailEnd type="none" w="med" len="med"/>
                    </a:lnL>
                    <a:solidFill>
                      <a:schemeClr val="accent6">
                        <a:lumMod val="60000"/>
                        <a:lumOff val="40000"/>
                      </a:schemeClr>
                    </a:solidFill>
                  </a:tcPr>
                </a:tc>
                <a:tc hMerge="1">
                  <a:txBody>
                    <a:bodyPr/>
                    <a:lstStyle/>
                    <a:p>
                      <a:endParaRPr lang="fr-FR" sz="1400" b="0" i="1" dirty="0">
                        <a:solidFill>
                          <a:schemeClr val="tx1"/>
                        </a:solidFill>
                        <a:latin typeface="Calibri" panose="020F0502020204030204" pitchFamily="34" charset="0"/>
                        <a:cs typeface="Calibri" panose="020F0502020204030204" pitchFamily="34" charset="0"/>
                      </a:endParaRPr>
                    </a:p>
                  </a:txBody>
                  <a:tcPr>
                    <a:solidFill>
                      <a:srgbClr val="CDC9B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Calibri" panose="020F0502020204030204" pitchFamily="34" charset="0"/>
                          <a:cs typeface="Calibri" panose="020F0502020204030204" pitchFamily="34" charset="0"/>
                        </a:rPr>
                        <a:t>Semaine 2 CHEVAL</a:t>
                      </a:r>
                    </a:p>
                  </a:txBody>
                  <a:tcPr anchor="ctr">
                    <a:solidFill>
                      <a:schemeClr val="accent6">
                        <a:lumMod val="60000"/>
                        <a:lumOff val="40000"/>
                      </a:schemeClr>
                    </a:solidFill>
                  </a:tcPr>
                </a:tc>
                <a:tc hMerge="1">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Calibri" panose="020F0502020204030204" pitchFamily="34" charset="0"/>
                          <a:cs typeface="Calibri" panose="020F0502020204030204" pitchFamily="34" charset="0"/>
                        </a:rPr>
                        <a:t>Semaine 3 TORTUE</a:t>
                      </a:r>
                    </a:p>
                  </a:txBody>
                  <a:tcPr anchor="ctr">
                    <a:solidFill>
                      <a:schemeClr val="accent6">
                        <a:lumMod val="60000"/>
                        <a:lumOff val="4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Calibri" panose="020F0502020204030204" pitchFamily="34" charset="0"/>
                          <a:cs typeface="Calibri" panose="020F0502020204030204" pitchFamily="34" charset="0"/>
                        </a:rPr>
                        <a:t>Semaine 4 POULE</a:t>
                      </a:r>
                    </a:p>
                  </a:txBody>
                  <a:tcPr anchor="ctr">
                    <a:solidFill>
                      <a:schemeClr val="accent6">
                        <a:lumMod val="60000"/>
                        <a:lumOff val="40000"/>
                      </a:schemeClr>
                    </a:solidFill>
                  </a:tcPr>
                </a:tc>
                <a:tc hMerge="1">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extLst>
                  <a:ext uri="{0D108BD9-81ED-4DB2-BD59-A6C34878D82A}">
                    <a16:rowId xmlns:a16="http://schemas.microsoft.com/office/drawing/2014/main" val="3757190916"/>
                  </a:ext>
                </a:extLst>
              </a:tr>
              <a:tr h="593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Calibri" panose="020F0502020204030204" pitchFamily="34" charset="0"/>
                          <a:cs typeface="Calibri" panose="020F0502020204030204" pitchFamily="34" charset="0"/>
                        </a:rPr>
                        <a:t>J1</a:t>
                      </a:r>
                    </a:p>
                    <a:p>
                      <a:endParaRPr lang="fr-FR" sz="1400" b="1" dirty="0">
                        <a:solidFill>
                          <a:schemeClr val="tx1"/>
                        </a:solidFill>
                        <a:latin typeface="Calibri" panose="020F0502020204030204" pitchFamily="34" charset="0"/>
                        <a:cs typeface="Calibri" panose="020F0502020204030204" pitchFamily="34" charset="0"/>
                      </a:endParaRPr>
                    </a:p>
                  </a:txBody>
                  <a:tcPr>
                    <a:lnL w="12700" cap="flat" cmpd="sng" algn="ctr">
                      <a:solidFill>
                        <a:srgbClr val="DCCEA9"/>
                      </a:solidFill>
                      <a:prstDash val="solid"/>
                      <a:round/>
                      <a:headEnd type="none" w="med" len="med"/>
                      <a:tailEnd type="none" w="med" len="med"/>
                    </a:lnL>
                    <a:solidFill>
                      <a:srgbClr val="ACA589"/>
                    </a:solidFill>
                  </a:tcPr>
                </a:tc>
                <a:tc>
                  <a:txBody>
                    <a:bodyPr/>
                    <a:lstStyle/>
                    <a:p>
                      <a:r>
                        <a:rPr lang="fr-FR" sz="1400" b="0" i="0" dirty="0">
                          <a:solidFill>
                            <a:schemeClr val="tx1"/>
                          </a:solidFill>
                          <a:latin typeface="Calibri" panose="020F0502020204030204" pitchFamily="34" charset="0"/>
                          <a:cs typeface="Calibri" panose="020F0502020204030204" pitchFamily="34" charset="0"/>
                          <a:hlinkClick r:id="rId3" action="ppaction://hlinksldjump"/>
                        </a:rPr>
                        <a:t>Découverte des œuvres</a:t>
                      </a:r>
                      <a:endParaRPr lang="fr-FR" sz="1400" b="0" i="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r>
                        <a:rPr lang="fr-FR" sz="1400" b="0" i="0" dirty="0">
                          <a:solidFill>
                            <a:schemeClr val="tx1"/>
                          </a:solidFill>
                          <a:latin typeface="Calibri" panose="020F0502020204030204" pitchFamily="34" charset="0"/>
                          <a:cs typeface="Calibri" panose="020F0502020204030204" pitchFamily="34" charset="0"/>
                        </a:rPr>
                        <a:t>J9</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dirty="0">
                          <a:solidFill>
                            <a:schemeClr val="tx1"/>
                          </a:solidFill>
                          <a:latin typeface="Calibri" panose="020F0502020204030204" pitchFamily="34" charset="0"/>
                          <a:cs typeface="Calibri" panose="020F0502020204030204" pitchFamily="34" charset="0"/>
                          <a:hlinkClick r:id="rId4" action="ppaction://hlinksldjump"/>
                        </a:rPr>
                        <a:t>Découverte des œuvres</a:t>
                      </a:r>
                      <a:endParaRPr lang="fr-FR" sz="1400" b="0" i="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r>
                        <a:rPr lang="fr-FR" sz="1400" b="0" i="0" dirty="0">
                          <a:solidFill>
                            <a:schemeClr val="tx1"/>
                          </a:solidFill>
                          <a:latin typeface="Calibri" panose="020F0502020204030204" pitchFamily="34" charset="0"/>
                          <a:cs typeface="Calibri" panose="020F0502020204030204" pitchFamily="34" charset="0"/>
                        </a:rPr>
                        <a:t>J17</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dirty="0">
                          <a:solidFill>
                            <a:schemeClr val="tx1"/>
                          </a:solidFill>
                          <a:latin typeface="Calibri" panose="020F0502020204030204" pitchFamily="34" charset="0"/>
                          <a:cs typeface="Calibri" panose="020F0502020204030204" pitchFamily="34" charset="0"/>
                          <a:hlinkClick r:id="rId5" action="ppaction://hlinksldjump"/>
                        </a:rPr>
                        <a:t>Découverte des œuvres</a:t>
                      </a:r>
                      <a:endParaRPr lang="fr-FR" sz="1400" b="0" i="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r>
                        <a:rPr lang="fr-FR" sz="1400" b="0" i="0" dirty="0">
                          <a:solidFill>
                            <a:schemeClr val="tx1"/>
                          </a:solidFill>
                          <a:latin typeface="Calibri" panose="020F0502020204030204" pitchFamily="34" charset="0"/>
                          <a:cs typeface="Calibri" panose="020F0502020204030204" pitchFamily="34" charset="0"/>
                        </a:rPr>
                        <a:t>J25</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dirty="0">
                          <a:solidFill>
                            <a:schemeClr val="tx1"/>
                          </a:solidFill>
                          <a:latin typeface="Calibri" panose="020F0502020204030204" pitchFamily="34" charset="0"/>
                          <a:cs typeface="Calibri" panose="020F0502020204030204" pitchFamily="34" charset="0"/>
                          <a:hlinkClick r:id="rId6" action="ppaction://hlinksldjump"/>
                        </a:rPr>
                        <a:t>Découverte des œuvres</a:t>
                      </a:r>
                      <a:endParaRPr lang="fr-FR" sz="1400" b="0" i="0" dirty="0">
                        <a:solidFill>
                          <a:schemeClr val="tx1"/>
                        </a:solidFill>
                        <a:latin typeface="Calibri" panose="020F0502020204030204" pitchFamily="34" charset="0"/>
                        <a:cs typeface="Calibri" panose="020F0502020204030204" pitchFamily="34" charset="0"/>
                      </a:endParaRPr>
                    </a:p>
                  </a:txBody>
                  <a:tcPr>
                    <a:solidFill>
                      <a:srgbClr val="CDC9BB"/>
                    </a:solidFill>
                  </a:tcPr>
                </a:tc>
                <a:extLst>
                  <a:ext uri="{0D108BD9-81ED-4DB2-BD59-A6C34878D82A}">
                    <a16:rowId xmlns:a16="http://schemas.microsoft.com/office/drawing/2014/main" val="4185194376"/>
                  </a:ext>
                </a:extLst>
              </a:tr>
              <a:tr h="556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Calibri" panose="020F0502020204030204" pitchFamily="34" charset="0"/>
                          <a:cs typeface="Calibri" panose="020F0502020204030204" pitchFamily="34" charset="0"/>
                        </a:rPr>
                        <a:t>J2  </a:t>
                      </a:r>
                    </a:p>
                    <a:p>
                      <a:endParaRPr lang="fr-FR" sz="1400" b="1" dirty="0">
                        <a:solidFill>
                          <a:schemeClr val="tx1"/>
                        </a:solidFill>
                        <a:latin typeface="Calibri" panose="020F0502020204030204" pitchFamily="34" charset="0"/>
                        <a:cs typeface="Calibri" panose="020F0502020204030204" pitchFamily="34" charset="0"/>
                      </a:endParaRPr>
                    </a:p>
                  </a:txBody>
                  <a:tcPr>
                    <a:lnL w="12700" cap="flat" cmpd="sng" algn="ctr">
                      <a:solidFill>
                        <a:srgbClr val="DCCEA9"/>
                      </a:solidFill>
                      <a:prstDash val="solid"/>
                      <a:round/>
                      <a:headEnd type="none" w="med" len="med"/>
                      <a:tailEnd type="none" w="med" len="med"/>
                    </a:lnL>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Chat </a:t>
                      </a: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J10</a:t>
                      </a:r>
                    </a:p>
                  </a:txBody>
                  <a:tcPr anchor="ctr">
                    <a:solidFill>
                      <a:srgbClr val="ACA589"/>
                    </a:solidFill>
                  </a:tcPr>
                </a:tc>
                <a:tc>
                  <a:txBody>
                    <a:bodyPr/>
                    <a:lstStyle/>
                    <a:p>
                      <a:r>
                        <a:rPr lang="fr-FR" sz="1400" b="0" dirty="0">
                          <a:solidFill>
                            <a:schemeClr val="tx1"/>
                          </a:solidFill>
                          <a:latin typeface="Calibri" panose="020F0502020204030204" pitchFamily="34" charset="0"/>
                          <a:cs typeface="Calibri" panose="020F0502020204030204" pitchFamily="34" charset="0"/>
                        </a:rPr>
                        <a:t>Cheval </a:t>
                      </a:r>
                    </a:p>
                  </a:txBody>
                  <a:tcPr anchor="ct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J18</a:t>
                      </a:r>
                    </a:p>
                  </a:txBody>
                  <a:tcPr anchor="ct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Tortue </a:t>
                      </a:r>
                    </a:p>
                  </a:txBody>
                  <a:tcPr anchor="ct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J26</a:t>
                      </a:r>
                    </a:p>
                  </a:txBody>
                  <a:tcPr anchor="ctr">
                    <a:solidFill>
                      <a:srgbClr val="ACA589"/>
                    </a:solidFill>
                  </a:tcPr>
                </a:tc>
                <a:tc>
                  <a:txBody>
                    <a:bodyPr/>
                    <a:lstStyle/>
                    <a:p>
                      <a:r>
                        <a:rPr lang="fr-FR" sz="1400" b="0" dirty="0">
                          <a:solidFill>
                            <a:schemeClr val="tx1"/>
                          </a:solidFill>
                          <a:latin typeface="Calibri" panose="020F0502020204030204" pitchFamily="34" charset="0"/>
                          <a:cs typeface="Calibri" panose="020F0502020204030204" pitchFamily="34" charset="0"/>
                        </a:rPr>
                        <a:t>Poule </a:t>
                      </a:r>
                    </a:p>
                  </a:txBody>
                  <a:tcPr>
                    <a:solidFill>
                      <a:srgbClr val="CDC9BB"/>
                    </a:solidFill>
                  </a:tcPr>
                </a:tc>
                <a:extLst>
                  <a:ext uri="{0D108BD9-81ED-4DB2-BD59-A6C34878D82A}">
                    <a16:rowId xmlns:a16="http://schemas.microsoft.com/office/drawing/2014/main" val="346587265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Calibri" panose="020F0502020204030204" pitchFamily="34" charset="0"/>
                          <a:cs typeface="Calibri" panose="020F0502020204030204" pitchFamily="34" charset="0"/>
                        </a:rPr>
                        <a:t>J3</a:t>
                      </a:r>
                    </a:p>
                  </a:txBody>
                  <a:tcPr>
                    <a:lnL w="12700" cap="flat" cmpd="sng" algn="ctr">
                      <a:solidFill>
                        <a:srgbClr val="DCCEA9"/>
                      </a:solidFill>
                      <a:prstDash val="solid"/>
                      <a:round/>
                      <a:headEnd type="none" w="med" len="med"/>
                      <a:tailEnd type="none" w="med" len="med"/>
                    </a:lnL>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Dormir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J11</a:t>
                      </a:r>
                    </a:p>
                  </a:txBody>
                  <a:tcPr anchor="ct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Sauter </a:t>
                      </a:r>
                    </a:p>
                  </a:txBody>
                  <a:tcPr anchor="ct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J19</a:t>
                      </a:r>
                    </a:p>
                  </a:txBody>
                  <a:tcPr anchor="ctr">
                    <a:solidFill>
                      <a:srgbClr val="ACA589"/>
                    </a:solidFill>
                  </a:tcPr>
                </a:tc>
                <a:tc>
                  <a:txBody>
                    <a:bodyPr/>
                    <a:lstStyle/>
                    <a:p>
                      <a:r>
                        <a:rPr lang="fr-FR" sz="1400" b="0" dirty="0">
                          <a:solidFill>
                            <a:schemeClr val="tx1"/>
                          </a:solidFill>
                          <a:latin typeface="Calibri" panose="020F0502020204030204" pitchFamily="34" charset="0"/>
                          <a:cs typeface="Calibri" panose="020F0502020204030204" pitchFamily="34" charset="0"/>
                        </a:rPr>
                        <a:t>Cacher</a:t>
                      </a:r>
                    </a:p>
                  </a:txBody>
                  <a:tcPr anchor="ct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J27</a:t>
                      </a:r>
                    </a:p>
                  </a:txBody>
                  <a:tcPr anchor="ctr">
                    <a:solidFill>
                      <a:srgbClr val="ACA589"/>
                    </a:solidFill>
                  </a:tcPr>
                </a:tc>
                <a:tc>
                  <a:txBody>
                    <a:bodyPr/>
                    <a:lstStyle/>
                    <a:p>
                      <a:r>
                        <a:rPr lang="fr-FR" sz="1400" b="0" dirty="0">
                          <a:solidFill>
                            <a:schemeClr val="tx1"/>
                          </a:solidFill>
                          <a:latin typeface="Calibri" panose="020F0502020204030204" pitchFamily="34" charset="0"/>
                          <a:cs typeface="Calibri" panose="020F0502020204030204" pitchFamily="34" charset="0"/>
                        </a:rPr>
                        <a:t>Pondre</a:t>
                      </a:r>
                    </a:p>
                  </a:txBody>
                  <a:tcPr>
                    <a:solidFill>
                      <a:srgbClr val="CDC9BB"/>
                    </a:solidFill>
                  </a:tcPr>
                </a:tc>
                <a:extLst>
                  <a:ext uri="{0D108BD9-81ED-4DB2-BD59-A6C34878D82A}">
                    <a16:rowId xmlns:a16="http://schemas.microsoft.com/office/drawing/2014/main" val="4213785114"/>
                  </a:ext>
                </a:extLst>
              </a:tr>
              <a:tr h="520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Calibri" panose="020F0502020204030204" pitchFamily="34" charset="0"/>
                          <a:cs typeface="Calibri" panose="020F0502020204030204" pitchFamily="34" charset="0"/>
                        </a:rPr>
                        <a:t>J4 </a:t>
                      </a:r>
                    </a:p>
                    <a:p>
                      <a:endParaRPr lang="fr-FR" sz="1400" b="1" dirty="0">
                        <a:solidFill>
                          <a:schemeClr val="tx1"/>
                        </a:solidFill>
                        <a:latin typeface="Calibri" panose="020F0502020204030204" pitchFamily="34" charset="0"/>
                        <a:cs typeface="Calibri" panose="020F0502020204030204" pitchFamily="34" charset="0"/>
                      </a:endParaRPr>
                    </a:p>
                  </a:txBody>
                  <a:tcPr>
                    <a:lnL w="12700" cap="flat" cmpd="sng" algn="ctr">
                      <a:solidFill>
                        <a:srgbClr val="DCCEA9"/>
                      </a:solidFill>
                      <a:prstDash val="solid"/>
                      <a:round/>
                      <a:headEnd type="none" w="med" len="med"/>
                      <a:tailEnd type="none" w="med" len="med"/>
                    </a:lnL>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rId7" action="ppaction://hlinksldjump"/>
                        </a:rPr>
                        <a:t>Prolongement</a:t>
                      </a:r>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J12</a:t>
                      </a:r>
                    </a:p>
                  </a:txBody>
                  <a:tcPr anchor="ct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rId8" action="ppaction://hlinksldjump"/>
                        </a:rPr>
                        <a:t>Prolongement</a:t>
                      </a:r>
                      <a:endParaRPr lang="fr-FR" sz="1400" b="0" dirty="0">
                        <a:solidFill>
                          <a:schemeClr val="tx1"/>
                        </a:solidFill>
                        <a:latin typeface="Calibri" panose="020F0502020204030204" pitchFamily="34" charset="0"/>
                        <a:cs typeface="Calibri" panose="020F0502020204030204" pitchFamily="34" charset="0"/>
                      </a:endParaRPr>
                    </a:p>
                    <a:p>
                      <a:endParaRPr lang="fr-FR" sz="1400" b="0" dirty="0">
                        <a:solidFill>
                          <a:schemeClr val="tx1"/>
                        </a:solidFill>
                        <a:latin typeface="Calibri" panose="020F0502020204030204" pitchFamily="34" charset="0"/>
                        <a:cs typeface="Calibri" panose="020F0502020204030204" pitchFamily="34" charset="0"/>
                      </a:endParaRPr>
                    </a:p>
                  </a:txBody>
                  <a:tcPr anchor="ct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J20</a:t>
                      </a:r>
                    </a:p>
                  </a:txBody>
                  <a:tcPr anchor="ct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rId9" action="ppaction://hlinksldjump"/>
                        </a:rPr>
                        <a:t>Prolongement</a:t>
                      </a:r>
                      <a:endParaRPr lang="fr-FR" sz="1400" b="0" dirty="0">
                        <a:solidFill>
                          <a:schemeClr val="tx1"/>
                        </a:solidFill>
                        <a:latin typeface="Calibri" panose="020F0502020204030204" pitchFamily="34" charset="0"/>
                        <a:cs typeface="Calibri" panose="020F0502020204030204" pitchFamily="34" charset="0"/>
                      </a:endParaRPr>
                    </a:p>
                    <a:p>
                      <a:endParaRPr lang="fr-FR" sz="1400" b="0" dirty="0">
                        <a:solidFill>
                          <a:schemeClr val="tx1"/>
                        </a:solidFill>
                        <a:latin typeface="Calibri" panose="020F0502020204030204" pitchFamily="34" charset="0"/>
                        <a:cs typeface="Calibri" panose="020F0502020204030204" pitchFamily="34" charset="0"/>
                      </a:endParaRPr>
                    </a:p>
                  </a:txBody>
                  <a:tcPr anchor="ctr">
                    <a:solidFill>
                      <a:srgbClr val="CDC9B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J28</a:t>
                      </a:r>
                    </a:p>
                    <a:p>
                      <a:endParaRPr lang="fr-FR" sz="1400" b="0" dirty="0">
                        <a:solidFill>
                          <a:schemeClr val="tx1"/>
                        </a:solidFill>
                        <a:latin typeface="Calibri" panose="020F0502020204030204" pitchFamily="34" charset="0"/>
                        <a:cs typeface="Calibri" panose="020F0502020204030204" pitchFamily="34" charset="0"/>
                      </a:endParaRPr>
                    </a:p>
                  </a:txBody>
                  <a:tcPr anchor="ct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rId10" action="ppaction://hlinksldjump"/>
                        </a:rPr>
                        <a:t>Prolongement</a:t>
                      </a:r>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extLst>
                  <a:ext uri="{0D108BD9-81ED-4DB2-BD59-A6C34878D82A}">
                    <a16:rowId xmlns:a16="http://schemas.microsoft.com/office/drawing/2014/main" val="3981973116"/>
                  </a:ext>
                </a:extLst>
              </a:tr>
              <a:tr h="279555">
                <a:tc gridSpan="2">
                  <a:txBody>
                    <a:bodyPr/>
                    <a:lstStyle/>
                    <a:p>
                      <a:pPr algn="ctr"/>
                      <a:r>
                        <a:rPr lang="fr-FR" sz="1400" b="1" dirty="0">
                          <a:solidFill>
                            <a:schemeClr val="tx1"/>
                          </a:solidFill>
                          <a:latin typeface="Calibri" panose="020F0502020204030204" pitchFamily="34" charset="0"/>
                          <a:cs typeface="Calibri" panose="020F0502020204030204" pitchFamily="34" charset="0"/>
                        </a:rPr>
                        <a:t>Semaine 5 ELEPHANT</a:t>
                      </a:r>
                    </a:p>
                  </a:txBody>
                  <a:tcPr>
                    <a:lnL w="12700" cap="flat" cmpd="sng" algn="ctr">
                      <a:solidFill>
                        <a:srgbClr val="DCCEA9"/>
                      </a:solidFill>
                      <a:prstDash val="solid"/>
                      <a:round/>
                      <a:headEnd type="none" w="med" len="med"/>
                      <a:tailEnd type="none" w="med" len="med"/>
                    </a:lnL>
                    <a:solidFill>
                      <a:schemeClr val="accent6">
                        <a:lumMod val="60000"/>
                        <a:lumOff val="4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dirty="0">
                        <a:solidFill>
                          <a:schemeClr val="tx1"/>
                        </a:solidFill>
                        <a:latin typeface="Calibri" panose="020F0502020204030204" pitchFamily="34" charset="0"/>
                        <a:cs typeface="Calibri" panose="020F0502020204030204" pitchFamily="34" charset="0"/>
                      </a:endParaRPr>
                    </a:p>
                  </a:txBody>
                  <a:tcPr>
                    <a:solidFill>
                      <a:schemeClr val="accent6">
                        <a:lumMod val="60000"/>
                        <a:lumOff val="40000"/>
                      </a:schemeClr>
                    </a:solidFill>
                  </a:tcPr>
                </a:tc>
                <a:tc gridSpan="2">
                  <a:txBody>
                    <a:bodyPr/>
                    <a:lstStyle/>
                    <a:p>
                      <a:pPr algn="ctr"/>
                      <a:r>
                        <a:rPr lang="fr-FR" sz="1400" b="1" dirty="0">
                          <a:solidFill>
                            <a:schemeClr val="tx1"/>
                          </a:solidFill>
                          <a:latin typeface="Calibri" panose="020F0502020204030204" pitchFamily="34" charset="0"/>
                          <a:cs typeface="Calibri" panose="020F0502020204030204" pitchFamily="34" charset="0"/>
                        </a:rPr>
                        <a:t>Semaine 6 SINGE</a:t>
                      </a:r>
                    </a:p>
                  </a:txBody>
                  <a:tcPr>
                    <a:solidFill>
                      <a:schemeClr val="accent6">
                        <a:lumMod val="60000"/>
                        <a:lumOff val="40000"/>
                      </a:schemeClr>
                    </a:solidFill>
                  </a:tcPr>
                </a:tc>
                <a:tc hMerge="1">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solidFill>
                      <a:schemeClr val="accent6">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Calibri" panose="020F0502020204030204" pitchFamily="34" charset="0"/>
                          <a:cs typeface="Calibri" panose="020F0502020204030204" pitchFamily="34" charset="0"/>
                        </a:rPr>
                        <a:t>Semaine 7 POISSON(S)</a:t>
                      </a:r>
                    </a:p>
                  </a:txBody>
                  <a:tcPr>
                    <a:solidFill>
                      <a:schemeClr val="accent6">
                        <a:lumMod val="60000"/>
                        <a:lumOff val="40000"/>
                      </a:schemeClr>
                    </a:solidFill>
                  </a:tcPr>
                </a:tc>
                <a:tc hMerge="1">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solidFill>
                      <a:schemeClr val="accent6">
                        <a:lumMod val="60000"/>
                        <a:lumOff val="40000"/>
                      </a:schemeClr>
                    </a:solidFill>
                  </a:tcPr>
                </a:tc>
                <a:tc gridSpan="2">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solidFill>
                      <a:schemeClr val="accent6">
                        <a:lumMod val="60000"/>
                        <a:lumOff val="40000"/>
                      </a:schemeClr>
                    </a:solidFill>
                  </a:tcPr>
                </a:tc>
                <a:tc hMerge="1">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solidFill>
                      <a:schemeClr val="accent6">
                        <a:lumMod val="60000"/>
                        <a:lumOff val="40000"/>
                      </a:schemeClr>
                    </a:solidFill>
                  </a:tcPr>
                </a:tc>
                <a:extLst>
                  <a:ext uri="{0D108BD9-81ED-4DB2-BD59-A6C34878D82A}">
                    <a16:rowId xmlns:a16="http://schemas.microsoft.com/office/drawing/2014/main" val="4222278419"/>
                  </a:ext>
                </a:extLst>
              </a:tr>
              <a:tr h="0">
                <a:tc>
                  <a:txBody>
                    <a:bodyPr/>
                    <a:lstStyle/>
                    <a:p>
                      <a:r>
                        <a:rPr lang="fr-FR" sz="1400" b="1" dirty="0">
                          <a:solidFill>
                            <a:schemeClr val="tx1"/>
                          </a:solidFill>
                          <a:latin typeface="Calibri" panose="020F0502020204030204" pitchFamily="34" charset="0"/>
                          <a:cs typeface="Calibri" panose="020F0502020204030204" pitchFamily="34" charset="0"/>
                        </a:rPr>
                        <a:t>J5</a:t>
                      </a:r>
                    </a:p>
                  </a:txBody>
                  <a:tcPr>
                    <a:lnL w="12700" cap="flat" cmpd="sng" algn="ctr">
                      <a:solidFill>
                        <a:srgbClr val="DCCEA9"/>
                      </a:solidFill>
                      <a:prstDash val="solid"/>
                      <a:round/>
                      <a:headEnd type="none" w="med" len="med"/>
                      <a:tailEnd type="none" w="med" len="med"/>
                    </a:lnL>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rId10" action="ppaction://hlinksldjump"/>
                        </a:rPr>
                        <a:t>Découverte des œuvres</a:t>
                      </a:r>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J13</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rId11" action="ppaction://hlinksldjump"/>
                        </a:rPr>
                        <a:t>Découverte des œuvres</a:t>
                      </a:r>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r>
                        <a:rPr lang="fr-FR" sz="1400" b="1" dirty="0">
                          <a:solidFill>
                            <a:schemeClr val="tx1"/>
                          </a:solidFill>
                          <a:latin typeface="Calibri" panose="020F0502020204030204" pitchFamily="34" charset="0"/>
                          <a:cs typeface="Calibri" panose="020F0502020204030204" pitchFamily="34" charset="0"/>
                        </a:rPr>
                        <a:t>J21</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 action="ppaction://noaction"/>
                        </a:rPr>
                        <a:t>Découverte des œuvres</a:t>
                      </a:r>
                      <a:endParaRPr lang="fr-FR" sz="1400" b="0" dirty="0">
                        <a:solidFill>
                          <a:schemeClr val="tx1"/>
                        </a:solidFill>
                        <a:latin typeface="Calibri" panose="020F0502020204030204" pitchFamily="34" charset="0"/>
                        <a:cs typeface="Calibri" panose="020F0502020204030204" pitchFamily="34" charset="0"/>
                      </a:endParaRPr>
                    </a:p>
                  </a:txBody>
                  <a:tcPr>
                    <a:solidFill>
                      <a:srgbClr val="CDC9BB"/>
                    </a:solidFill>
                  </a:tcPr>
                </a:tc>
                <a:tc>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nchor="ctr">
                    <a:solidFill>
                      <a:srgbClr val="ACA589"/>
                    </a:solidFill>
                  </a:tcPr>
                </a:tc>
                <a:tc>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nchor="ctr">
                    <a:solidFill>
                      <a:srgbClr val="CDC9BB"/>
                    </a:solidFill>
                  </a:tcPr>
                </a:tc>
                <a:extLst>
                  <a:ext uri="{0D108BD9-81ED-4DB2-BD59-A6C34878D82A}">
                    <a16:rowId xmlns:a16="http://schemas.microsoft.com/office/drawing/2014/main" val="4141480682"/>
                  </a:ext>
                </a:extLst>
              </a:tr>
              <a:tr h="556980">
                <a:tc>
                  <a:txBody>
                    <a:bodyPr/>
                    <a:lstStyle/>
                    <a:p>
                      <a:r>
                        <a:rPr lang="fr-FR" sz="1400" b="1" dirty="0">
                          <a:solidFill>
                            <a:schemeClr val="tx1"/>
                          </a:solidFill>
                          <a:latin typeface="Calibri" panose="020F0502020204030204" pitchFamily="34" charset="0"/>
                          <a:cs typeface="Calibri" panose="020F0502020204030204" pitchFamily="34" charset="0"/>
                        </a:rPr>
                        <a:t>J6</a:t>
                      </a:r>
                    </a:p>
                  </a:txBody>
                  <a:tcPr>
                    <a:lnL w="12700" cap="flat" cmpd="sng" algn="ctr">
                      <a:solidFill>
                        <a:srgbClr val="DCCEA9"/>
                      </a:solidFill>
                      <a:prstDash val="solid"/>
                      <a:round/>
                      <a:headEnd type="none" w="med" len="med"/>
                      <a:tailEnd type="none" w="med" len="med"/>
                    </a:lnL>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Éléphant </a:t>
                      </a:r>
                    </a:p>
                  </a:txBody>
                  <a:tcPr anchor="ct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J14</a:t>
                      </a:r>
                    </a:p>
                  </a:txBody>
                  <a:tcPr anchor="ct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Singe </a:t>
                      </a:r>
                    </a:p>
                  </a:txBody>
                  <a:tcPr anchor="ct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J22</a:t>
                      </a:r>
                    </a:p>
                  </a:txBody>
                  <a:tcPr anchor="ct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Poisson(s) </a:t>
                      </a:r>
                    </a:p>
                  </a:txBody>
                  <a:tcPr anchor="ctr">
                    <a:solidFill>
                      <a:srgbClr val="CDC9BB"/>
                    </a:solidFill>
                  </a:tcPr>
                </a:tc>
                <a:tc>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nchor="ct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dirty="0">
                        <a:solidFill>
                          <a:schemeClr val="tx1"/>
                        </a:solidFill>
                        <a:latin typeface="Calibri" panose="020F0502020204030204" pitchFamily="34" charset="0"/>
                        <a:cs typeface="Calibri" panose="020F0502020204030204" pitchFamily="34" charset="0"/>
                      </a:endParaRPr>
                    </a:p>
                  </a:txBody>
                  <a:tcPr anchor="ctr">
                    <a:solidFill>
                      <a:srgbClr val="CDC9BB"/>
                    </a:solidFill>
                  </a:tcPr>
                </a:tc>
                <a:extLst>
                  <a:ext uri="{0D108BD9-81ED-4DB2-BD59-A6C34878D82A}">
                    <a16:rowId xmlns:a16="http://schemas.microsoft.com/office/drawing/2014/main" val="357492891"/>
                  </a:ext>
                </a:extLst>
              </a:tr>
              <a:tr h="304400">
                <a:tc>
                  <a:txBody>
                    <a:bodyPr/>
                    <a:lstStyle/>
                    <a:p>
                      <a:r>
                        <a:rPr lang="fr-FR" sz="1400" b="1" dirty="0">
                          <a:solidFill>
                            <a:schemeClr val="tx1"/>
                          </a:solidFill>
                          <a:latin typeface="Calibri" panose="020F0502020204030204" pitchFamily="34" charset="0"/>
                          <a:cs typeface="Calibri" panose="020F0502020204030204" pitchFamily="34" charset="0"/>
                        </a:rPr>
                        <a:t>J7</a:t>
                      </a:r>
                    </a:p>
                  </a:txBody>
                  <a:tcPr>
                    <a:lnL w="12700" cap="flat" cmpd="sng" algn="ctr">
                      <a:solidFill>
                        <a:srgbClr val="DCCEA9"/>
                      </a:solidFill>
                      <a:prstDash val="solid"/>
                      <a:round/>
                      <a:headEnd type="none" w="med" len="med"/>
                      <a:tailEnd type="none" w="med" len="med"/>
                    </a:lnL>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Arroser </a:t>
                      </a:r>
                    </a:p>
                    <a:p>
                      <a:endParaRPr lang="fr-FR" sz="1400" b="0" dirty="0">
                        <a:solidFill>
                          <a:schemeClr val="tx1"/>
                        </a:solidFill>
                        <a:latin typeface="Calibri" panose="020F0502020204030204" pitchFamily="34" charset="0"/>
                        <a:cs typeface="Calibri" panose="020F0502020204030204" pitchFamily="34" charset="0"/>
                      </a:endParaRPr>
                    </a:p>
                  </a:txBody>
                  <a:tcPr anchor="ct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J15</a:t>
                      </a:r>
                    </a:p>
                  </a:txBody>
                  <a:tcPr anchor="ct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Balancer</a:t>
                      </a:r>
                    </a:p>
                    <a:p>
                      <a:endParaRPr lang="fr-FR" sz="1400" b="0" dirty="0">
                        <a:solidFill>
                          <a:schemeClr val="tx1"/>
                        </a:solidFill>
                        <a:latin typeface="Calibri" panose="020F0502020204030204" pitchFamily="34" charset="0"/>
                        <a:cs typeface="Calibri" panose="020F0502020204030204" pitchFamily="34" charset="0"/>
                      </a:endParaRPr>
                    </a:p>
                  </a:txBody>
                  <a:tcPr anchor="ct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J23</a:t>
                      </a:r>
                    </a:p>
                  </a:txBody>
                  <a:tcPr anchor="ct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rPr>
                        <a:t>Tourner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dirty="0">
                        <a:solidFill>
                          <a:schemeClr val="tx1"/>
                        </a:solidFill>
                        <a:latin typeface="Calibri" panose="020F0502020204030204" pitchFamily="34" charset="0"/>
                        <a:cs typeface="Calibri" panose="020F0502020204030204" pitchFamily="34" charset="0"/>
                      </a:endParaRPr>
                    </a:p>
                  </a:txBody>
                  <a:tcPr anchor="ctr">
                    <a:solidFill>
                      <a:srgbClr val="CDC9BB"/>
                    </a:solidFill>
                  </a:tcPr>
                </a:tc>
                <a:tc>
                  <a:txBody>
                    <a:bodyPr/>
                    <a:lstStyle/>
                    <a:p>
                      <a:endParaRPr lang="fr-FR" sz="1400" b="1" dirty="0">
                        <a:solidFill>
                          <a:schemeClr val="tx1"/>
                        </a:solidFill>
                        <a:latin typeface="Calibri" panose="020F0502020204030204" pitchFamily="34" charset="0"/>
                        <a:cs typeface="Calibri" panose="020F0502020204030204" pitchFamily="34" charset="0"/>
                      </a:endParaRPr>
                    </a:p>
                  </a:txBody>
                  <a:tcPr anchor="ct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1"/>
                        </a:solidFill>
                        <a:latin typeface="Calibri" panose="020F0502020204030204" pitchFamily="34" charset="0"/>
                        <a:cs typeface="Calibri" panose="020F0502020204030204" pitchFamily="34" charset="0"/>
                      </a:endParaRPr>
                    </a:p>
                  </a:txBody>
                  <a:tcPr anchor="ctr">
                    <a:solidFill>
                      <a:srgbClr val="CDC9BB"/>
                    </a:solidFill>
                  </a:tcPr>
                </a:tc>
                <a:extLst>
                  <a:ext uri="{0D108BD9-81ED-4DB2-BD59-A6C34878D82A}">
                    <a16:rowId xmlns:a16="http://schemas.microsoft.com/office/drawing/2014/main" val="988161634"/>
                  </a:ext>
                </a:extLst>
              </a:tr>
              <a:tr h="556980">
                <a:tc>
                  <a:txBody>
                    <a:bodyPr/>
                    <a:lstStyle/>
                    <a:p>
                      <a:r>
                        <a:rPr lang="fr-FR" sz="1400" b="1" dirty="0">
                          <a:solidFill>
                            <a:schemeClr val="tx1"/>
                          </a:solidFill>
                          <a:latin typeface="Calibri" panose="020F0502020204030204" pitchFamily="34" charset="0"/>
                          <a:cs typeface="Calibri" panose="020F0502020204030204" pitchFamily="34" charset="0"/>
                        </a:rPr>
                        <a:t>J8</a:t>
                      </a:r>
                    </a:p>
                  </a:txBody>
                  <a:tcP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rId12" action="ppaction://hlinksldjump"/>
                        </a:rPr>
                        <a:t>Prolongement</a:t>
                      </a:r>
                      <a:endParaRPr lang="fr-FR" sz="1400" b="0" dirty="0">
                        <a:solidFill>
                          <a:schemeClr val="tx1"/>
                        </a:solidFill>
                        <a:latin typeface="Calibri" panose="020F0502020204030204" pitchFamily="34" charset="0"/>
                        <a:cs typeface="Calibri" panose="020F0502020204030204" pitchFamily="34" charset="0"/>
                      </a:endParaRPr>
                    </a:p>
                    <a:p>
                      <a:endParaRPr lang="fr-FR" sz="1400" b="0" dirty="0">
                        <a:solidFill>
                          <a:schemeClr val="tx1"/>
                        </a:solidFill>
                        <a:latin typeface="Calibri" panose="020F0502020204030204" pitchFamily="34" charset="0"/>
                        <a:cs typeface="Calibri" panose="020F0502020204030204" pitchFamily="34" charset="0"/>
                      </a:endParaRPr>
                    </a:p>
                  </a:txBody>
                  <a:tcPr anchor="ct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J16</a:t>
                      </a:r>
                    </a:p>
                  </a:txBody>
                  <a:tcPr anchor="ct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 action="ppaction://noaction"/>
                        </a:rPr>
                        <a:t>Prolongement</a:t>
                      </a:r>
                      <a:endParaRPr lang="fr-FR" sz="1400" b="0" dirty="0">
                        <a:solidFill>
                          <a:schemeClr val="tx1"/>
                        </a:solidFill>
                        <a:latin typeface="Calibri" panose="020F0502020204030204" pitchFamily="34" charset="0"/>
                        <a:cs typeface="Calibri" panose="020F0502020204030204" pitchFamily="34" charset="0"/>
                      </a:endParaRPr>
                    </a:p>
                    <a:p>
                      <a:endParaRPr lang="fr-FR" sz="1400" b="0" dirty="0">
                        <a:solidFill>
                          <a:schemeClr val="tx1"/>
                        </a:solidFill>
                        <a:latin typeface="Calibri" panose="020F0502020204030204" pitchFamily="34" charset="0"/>
                        <a:cs typeface="Calibri" panose="020F0502020204030204" pitchFamily="34" charset="0"/>
                      </a:endParaRPr>
                    </a:p>
                  </a:txBody>
                  <a:tcPr anchor="ctr">
                    <a:solidFill>
                      <a:srgbClr val="CDC9BB"/>
                    </a:solidFill>
                  </a:tcPr>
                </a:tc>
                <a:tc>
                  <a:txBody>
                    <a:bodyPr/>
                    <a:lstStyle/>
                    <a:p>
                      <a:r>
                        <a:rPr lang="fr-FR" sz="1400" b="0" dirty="0">
                          <a:solidFill>
                            <a:schemeClr val="tx1"/>
                          </a:solidFill>
                          <a:latin typeface="Calibri" panose="020F0502020204030204" pitchFamily="34" charset="0"/>
                          <a:cs typeface="Calibri" panose="020F0502020204030204" pitchFamily="34" charset="0"/>
                        </a:rPr>
                        <a:t>J24</a:t>
                      </a:r>
                    </a:p>
                  </a:txBody>
                  <a:tcPr anchor="ctr">
                    <a:solidFill>
                      <a:srgbClr val="ACA5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alibri" panose="020F0502020204030204" pitchFamily="34" charset="0"/>
                          <a:cs typeface="Calibri" panose="020F0502020204030204" pitchFamily="34" charset="0"/>
                          <a:hlinkClick r:id="" action="ppaction://noaction"/>
                        </a:rPr>
                        <a:t>Prolongement</a:t>
                      </a:r>
                      <a:endParaRPr lang="fr-FR" sz="1400" b="0" dirty="0">
                        <a:solidFill>
                          <a:schemeClr val="tx1"/>
                        </a:solidFill>
                        <a:latin typeface="Calibri" panose="020F0502020204030204" pitchFamily="34" charset="0"/>
                        <a:cs typeface="Calibri" panose="020F0502020204030204" pitchFamily="34" charset="0"/>
                      </a:endParaRPr>
                    </a:p>
                    <a:p>
                      <a:endParaRPr lang="fr-FR" sz="1400" b="0" dirty="0">
                        <a:solidFill>
                          <a:schemeClr val="tx1"/>
                        </a:solidFill>
                        <a:latin typeface="Calibri" panose="020F0502020204030204" pitchFamily="34" charset="0"/>
                        <a:cs typeface="Calibri" panose="020F0502020204030204" pitchFamily="34" charset="0"/>
                      </a:endParaRPr>
                    </a:p>
                  </a:txBody>
                  <a:tcPr anchor="ctr">
                    <a:solidFill>
                      <a:srgbClr val="CDC9BB"/>
                    </a:solidFill>
                  </a:tcPr>
                </a:tc>
                <a:tc>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nchor="ctr">
                    <a:solidFill>
                      <a:srgbClr val="ACA589"/>
                    </a:solidFill>
                  </a:tcPr>
                </a:tc>
                <a:tc>
                  <a:txBody>
                    <a:bodyPr/>
                    <a:lstStyle/>
                    <a:p>
                      <a:endParaRPr lang="fr-FR" sz="1400" b="0" dirty="0">
                        <a:solidFill>
                          <a:schemeClr val="tx1"/>
                        </a:solidFill>
                        <a:latin typeface="Calibri" panose="020F0502020204030204" pitchFamily="34" charset="0"/>
                        <a:cs typeface="Calibri" panose="020F0502020204030204" pitchFamily="34" charset="0"/>
                      </a:endParaRPr>
                    </a:p>
                  </a:txBody>
                  <a:tcPr anchor="ctr">
                    <a:solidFill>
                      <a:srgbClr val="CDC9BB"/>
                    </a:solidFill>
                  </a:tcPr>
                </a:tc>
                <a:extLst>
                  <a:ext uri="{0D108BD9-81ED-4DB2-BD59-A6C34878D82A}">
                    <a16:rowId xmlns:a16="http://schemas.microsoft.com/office/drawing/2014/main" val="567092897"/>
                  </a:ext>
                </a:extLst>
              </a:tr>
            </a:tbl>
          </a:graphicData>
        </a:graphic>
      </p:graphicFrame>
      <p:sp>
        <p:nvSpPr>
          <p:cNvPr id="2" name="ZoneTexte 1">
            <a:extLst>
              <a:ext uri="{FF2B5EF4-FFF2-40B4-BE49-F238E27FC236}">
                <a16:creationId xmlns:a16="http://schemas.microsoft.com/office/drawing/2014/main" id="{8C45B3D5-C9D8-AC4E-98A7-583729ADE2CE}"/>
              </a:ext>
            </a:extLst>
          </p:cNvPr>
          <p:cNvSpPr txBox="1"/>
          <p:nvPr/>
        </p:nvSpPr>
        <p:spPr>
          <a:xfrm>
            <a:off x="3619861" y="267478"/>
            <a:ext cx="4872786" cy="830997"/>
          </a:xfrm>
          <a:prstGeom prst="rect">
            <a:avLst/>
          </a:prstGeom>
          <a:solidFill>
            <a:srgbClr val="ACA589"/>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Gill Sans MT" panose="020B0502020104020203"/>
                <a:ea typeface="+mn-ea"/>
                <a:cs typeface="+mn-cs"/>
              </a:rPr>
              <a:t>Planification du travail – 1ère période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Gill Sans MT" panose="020B0502020104020203"/>
                <a:ea typeface="+mn-ea"/>
                <a:cs typeface="+mn-cs"/>
              </a:rPr>
              <a:t>Les animaux familiers</a:t>
            </a:r>
          </a:p>
        </p:txBody>
      </p:sp>
      <p:grpSp>
        <p:nvGrpSpPr>
          <p:cNvPr id="3" name="Groupe 2">
            <a:extLst>
              <a:ext uri="{FF2B5EF4-FFF2-40B4-BE49-F238E27FC236}">
                <a16:creationId xmlns:a16="http://schemas.microsoft.com/office/drawing/2014/main" id="{539D8AFE-3482-4639-9E73-74D684BC7C98}"/>
              </a:ext>
            </a:extLst>
          </p:cNvPr>
          <p:cNvGrpSpPr/>
          <p:nvPr/>
        </p:nvGrpSpPr>
        <p:grpSpPr>
          <a:xfrm>
            <a:off x="1519227" y="4797500"/>
            <a:ext cx="402864" cy="1408455"/>
            <a:chOff x="1596471" y="2346852"/>
            <a:chExt cx="402864" cy="1408455"/>
          </a:xfrm>
        </p:grpSpPr>
        <p:sp>
          <p:nvSpPr>
            <p:cNvPr id="25" name="Ellipse 24">
              <a:extLst>
                <a:ext uri="{FF2B5EF4-FFF2-40B4-BE49-F238E27FC236}">
                  <a16:creationId xmlns:a16="http://schemas.microsoft.com/office/drawing/2014/main" id="{29D1CE8F-B935-42F2-983A-634284520B0B}"/>
                </a:ext>
              </a:extLst>
            </p:cNvPr>
            <p:cNvSpPr>
              <a:spLocks noChangeAspect="1"/>
            </p:cNvSpPr>
            <p:nvPr/>
          </p:nvSpPr>
          <p:spPr>
            <a:xfrm>
              <a:off x="1596471" y="2346852"/>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6" name="Ellipse 25">
              <a:extLst>
                <a:ext uri="{FF2B5EF4-FFF2-40B4-BE49-F238E27FC236}">
                  <a16:creationId xmlns:a16="http://schemas.microsoft.com/office/drawing/2014/main" id="{2CA7E321-6851-4DAD-8349-B07FFF57C81C}"/>
                </a:ext>
              </a:extLst>
            </p:cNvPr>
            <p:cNvSpPr>
              <a:spLocks noChangeAspect="1"/>
            </p:cNvSpPr>
            <p:nvPr/>
          </p:nvSpPr>
          <p:spPr>
            <a:xfrm>
              <a:off x="1602317" y="2834409"/>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7" name="Ellipse 26">
              <a:extLst>
                <a:ext uri="{FF2B5EF4-FFF2-40B4-BE49-F238E27FC236}">
                  <a16:creationId xmlns:a16="http://schemas.microsoft.com/office/drawing/2014/main" id="{D85A47C6-9B81-41A7-BB16-E47C734E714C}"/>
                </a:ext>
              </a:extLst>
            </p:cNvPr>
            <p:cNvSpPr>
              <a:spLocks noChangeAspect="1"/>
            </p:cNvSpPr>
            <p:nvPr/>
          </p:nvSpPr>
          <p:spPr>
            <a:xfrm>
              <a:off x="1596471" y="3359307"/>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grpSp>
      <p:grpSp>
        <p:nvGrpSpPr>
          <p:cNvPr id="28" name="Groupe 27">
            <a:extLst>
              <a:ext uri="{FF2B5EF4-FFF2-40B4-BE49-F238E27FC236}">
                <a16:creationId xmlns:a16="http://schemas.microsoft.com/office/drawing/2014/main" id="{4324F5F7-72B1-4239-AE65-C44DDFF41499}"/>
              </a:ext>
            </a:extLst>
          </p:cNvPr>
          <p:cNvGrpSpPr/>
          <p:nvPr/>
        </p:nvGrpSpPr>
        <p:grpSpPr>
          <a:xfrm>
            <a:off x="1513381" y="2395722"/>
            <a:ext cx="402864" cy="1408455"/>
            <a:chOff x="1596471" y="2346852"/>
            <a:chExt cx="402864" cy="1408455"/>
          </a:xfrm>
        </p:grpSpPr>
        <p:sp>
          <p:nvSpPr>
            <p:cNvPr id="29" name="Ellipse 28">
              <a:extLst>
                <a:ext uri="{FF2B5EF4-FFF2-40B4-BE49-F238E27FC236}">
                  <a16:creationId xmlns:a16="http://schemas.microsoft.com/office/drawing/2014/main" id="{D3C59D69-CB96-46FC-8521-CC15A9B4EF5D}"/>
                </a:ext>
              </a:extLst>
            </p:cNvPr>
            <p:cNvSpPr>
              <a:spLocks noChangeAspect="1"/>
            </p:cNvSpPr>
            <p:nvPr/>
          </p:nvSpPr>
          <p:spPr>
            <a:xfrm>
              <a:off x="1596471" y="2346852"/>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30" name="Ellipse 29">
              <a:extLst>
                <a:ext uri="{FF2B5EF4-FFF2-40B4-BE49-F238E27FC236}">
                  <a16:creationId xmlns:a16="http://schemas.microsoft.com/office/drawing/2014/main" id="{AE708BAE-7BD8-44F1-AE14-1DDF134495CA}"/>
                </a:ext>
              </a:extLst>
            </p:cNvPr>
            <p:cNvSpPr>
              <a:spLocks noChangeAspect="1"/>
            </p:cNvSpPr>
            <p:nvPr/>
          </p:nvSpPr>
          <p:spPr>
            <a:xfrm>
              <a:off x="1602317" y="2834409"/>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31" name="Ellipse 30">
              <a:extLst>
                <a:ext uri="{FF2B5EF4-FFF2-40B4-BE49-F238E27FC236}">
                  <a16:creationId xmlns:a16="http://schemas.microsoft.com/office/drawing/2014/main" id="{0D3594F3-7E30-465A-A142-27156290D2A9}"/>
                </a:ext>
              </a:extLst>
            </p:cNvPr>
            <p:cNvSpPr>
              <a:spLocks noChangeAspect="1"/>
            </p:cNvSpPr>
            <p:nvPr/>
          </p:nvSpPr>
          <p:spPr>
            <a:xfrm>
              <a:off x="1596471" y="3359307"/>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grpSp>
      <p:grpSp>
        <p:nvGrpSpPr>
          <p:cNvPr id="32" name="Groupe 31">
            <a:extLst>
              <a:ext uri="{FF2B5EF4-FFF2-40B4-BE49-F238E27FC236}">
                <a16:creationId xmlns:a16="http://schemas.microsoft.com/office/drawing/2014/main" id="{4663285C-9467-4385-BBEE-F9A3A577DC41}"/>
              </a:ext>
            </a:extLst>
          </p:cNvPr>
          <p:cNvGrpSpPr/>
          <p:nvPr/>
        </p:nvGrpSpPr>
        <p:grpSpPr>
          <a:xfrm>
            <a:off x="4189359" y="2342349"/>
            <a:ext cx="402864" cy="1408455"/>
            <a:chOff x="1596471" y="2346852"/>
            <a:chExt cx="402864" cy="1408455"/>
          </a:xfrm>
        </p:grpSpPr>
        <p:sp>
          <p:nvSpPr>
            <p:cNvPr id="33" name="Ellipse 32">
              <a:extLst>
                <a:ext uri="{FF2B5EF4-FFF2-40B4-BE49-F238E27FC236}">
                  <a16:creationId xmlns:a16="http://schemas.microsoft.com/office/drawing/2014/main" id="{58E1A6D4-3A81-4F57-AED6-C4E664FCC8C4}"/>
                </a:ext>
              </a:extLst>
            </p:cNvPr>
            <p:cNvSpPr>
              <a:spLocks noChangeAspect="1"/>
            </p:cNvSpPr>
            <p:nvPr/>
          </p:nvSpPr>
          <p:spPr>
            <a:xfrm>
              <a:off x="1596471" y="2346852"/>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34" name="Ellipse 33">
              <a:extLst>
                <a:ext uri="{FF2B5EF4-FFF2-40B4-BE49-F238E27FC236}">
                  <a16:creationId xmlns:a16="http://schemas.microsoft.com/office/drawing/2014/main" id="{F8433648-F9C0-4127-9281-571D3D33D1F1}"/>
                </a:ext>
              </a:extLst>
            </p:cNvPr>
            <p:cNvSpPr>
              <a:spLocks noChangeAspect="1"/>
            </p:cNvSpPr>
            <p:nvPr/>
          </p:nvSpPr>
          <p:spPr>
            <a:xfrm>
              <a:off x="1602317" y="2834409"/>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35" name="Ellipse 34">
              <a:extLst>
                <a:ext uri="{FF2B5EF4-FFF2-40B4-BE49-F238E27FC236}">
                  <a16:creationId xmlns:a16="http://schemas.microsoft.com/office/drawing/2014/main" id="{366D9D34-A393-4E14-8AE7-E0647239C0B6}"/>
                </a:ext>
              </a:extLst>
            </p:cNvPr>
            <p:cNvSpPr>
              <a:spLocks noChangeAspect="1"/>
            </p:cNvSpPr>
            <p:nvPr/>
          </p:nvSpPr>
          <p:spPr>
            <a:xfrm>
              <a:off x="1596471" y="3359307"/>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grpSp>
      <p:grpSp>
        <p:nvGrpSpPr>
          <p:cNvPr id="37" name="Groupe 36">
            <a:extLst>
              <a:ext uri="{FF2B5EF4-FFF2-40B4-BE49-F238E27FC236}">
                <a16:creationId xmlns:a16="http://schemas.microsoft.com/office/drawing/2014/main" id="{48B14432-70EC-4C2A-848F-E28B58280FC2}"/>
              </a:ext>
            </a:extLst>
          </p:cNvPr>
          <p:cNvGrpSpPr/>
          <p:nvPr/>
        </p:nvGrpSpPr>
        <p:grpSpPr>
          <a:xfrm>
            <a:off x="6558149" y="2365230"/>
            <a:ext cx="402864" cy="1408455"/>
            <a:chOff x="1596471" y="2346852"/>
            <a:chExt cx="402864" cy="1408455"/>
          </a:xfrm>
        </p:grpSpPr>
        <p:sp>
          <p:nvSpPr>
            <p:cNvPr id="38" name="Ellipse 37">
              <a:extLst>
                <a:ext uri="{FF2B5EF4-FFF2-40B4-BE49-F238E27FC236}">
                  <a16:creationId xmlns:a16="http://schemas.microsoft.com/office/drawing/2014/main" id="{A36A90FE-8E92-4360-939E-41736B9B48A1}"/>
                </a:ext>
              </a:extLst>
            </p:cNvPr>
            <p:cNvSpPr>
              <a:spLocks noChangeAspect="1"/>
            </p:cNvSpPr>
            <p:nvPr/>
          </p:nvSpPr>
          <p:spPr>
            <a:xfrm>
              <a:off x="1596471" y="2346852"/>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39" name="Ellipse 38">
              <a:extLst>
                <a:ext uri="{FF2B5EF4-FFF2-40B4-BE49-F238E27FC236}">
                  <a16:creationId xmlns:a16="http://schemas.microsoft.com/office/drawing/2014/main" id="{92E5D0D5-7AAB-4F02-B964-26F17172CDD1}"/>
                </a:ext>
              </a:extLst>
            </p:cNvPr>
            <p:cNvSpPr>
              <a:spLocks noChangeAspect="1"/>
            </p:cNvSpPr>
            <p:nvPr/>
          </p:nvSpPr>
          <p:spPr>
            <a:xfrm>
              <a:off x="1602317" y="2834409"/>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0" name="Ellipse 39">
              <a:extLst>
                <a:ext uri="{FF2B5EF4-FFF2-40B4-BE49-F238E27FC236}">
                  <a16:creationId xmlns:a16="http://schemas.microsoft.com/office/drawing/2014/main" id="{3FF475A8-F074-48F7-9F06-2881C26E7511}"/>
                </a:ext>
              </a:extLst>
            </p:cNvPr>
            <p:cNvSpPr>
              <a:spLocks noChangeAspect="1"/>
            </p:cNvSpPr>
            <p:nvPr/>
          </p:nvSpPr>
          <p:spPr>
            <a:xfrm>
              <a:off x="1596471" y="3359307"/>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grpSp>
      <p:grpSp>
        <p:nvGrpSpPr>
          <p:cNvPr id="41" name="Groupe 40">
            <a:extLst>
              <a:ext uri="{FF2B5EF4-FFF2-40B4-BE49-F238E27FC236}">
                <a16:creationId xmlns:a16="http://schemas.microsoft.com/office/drawing/2014/main" id="{4ED22387-E2F4-423E-9E7B-AFDCD63A166C}"/>
              </a:ext>
            </a:extLst>
          </p:cNvPr>
          <p:cNvGrpSpPr/>
          <p:nvPr/>
        </p:nvGrpSpPr>
        <p:grpSpPr>
          <a:xfrm>
            <a:off x="8926939" y="2323678"/>
            <a:ext cx="402864" cy="1408455"/>
            <a:chOff x="1596471" y="2346852"/>
            <a:chExt cx="402864" cy="1408455"/>
          </a:xfrm>
        </p:grpSpPr>
        <p:sp>
          <p:nvSpPr>
            <p:cNvPr id="42" name="Ellipse 41">
              <a:extLst>
                <a:ext uri="{FF2B5EF4-FFF2-40B4-BE49-F238E27FC236}">
                  <a16:creationId xmlns:a16="http://schemas.microsoft.com/office/drawing/2014/main" id="{ECA672F4-559A-41A9-9196-789779E8DE2C}"/>
                </a:ext>
              </a:extLst>
            </p:cNvPr>
            <p:cNvSpPr>
              <a:spLocks noChangeAspect="1"/>
            </p:cNvSpPr>
            <p:nvPr/>
          </p:nvSpPr>
          <p:spPr>
            <a:xfrm>
              <a:off x="1596471" y="2346852"/>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3" name="Ellipse 42">
              <a:extLst>
                <a:ext uri="{FF2B5EF4-FFF2-40B4-BE49-F238E27FC236}">
                  <a16:creationId xmlns:a16="http://schemas.microsoft.com/office/drawing/2014/main" id="{E66146E3-FED4-482E-8E01-A017D6CB398F}"/>
                </a:ext>
              </a:extLst>
            </p:cNvPr>
            <p:cNvSpPr>
              <a:spLocks noChangeAspect="1"/>
            </p:cNvSpPr>
            <p:nvPr/>
          </p:nvSpPr>
          <p:spPr>
            <a:xfrm>
              <a:off x="1602317" y="2834409"/>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4" name="Ellipse 43">
              <a:extLst>
                <a:ext uri="{FF2B5EF4-FFF2-40B4-BE49-F238E27FC236}">
                  <a16:creationId xmlns:a16="http://schemas.microsoft.com/office/drawing/2014/main" id="{C8AE25AA-1321-42D0-B703-C4064676CD21}"/>
                </a:ext>
              </a:extLst>
            </p:cNvPr>
            <p:cNvSpPr>
              <a:spLocks noChangeAspect="1"/>
            </p:cNvSpPr>
            <p:nvPr/>
          </p:nvSpPr>
          <p:spPr>
            <a:xfrm>
              <a:off x="1596471" y="3359307"/>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grpSp>
      <p:grpSp>
        <p:nvGrpSpPr>
          <p:cNvPr id="45" name="Groupe 44">
            <a:extLst>
              <a:ext uri="{FF2B5EF4-FFF2-40B4-BE49-F238E27FC236}">
                <a16:creationId xmlns:a16="http://schemas.microsoft.com/office/drawing/2014/main" id="{5FC8832F-96CE-4378-AA92-D80DCB7BECDE}"/>
              </a:ext>
            </a:extLst>
          </p:cNvPr>
          <p:cNvGrpSpPr/>
          <p:nvPr/>
        </p:nvGrpSpPr>
        <p:grpSpPr>
          <a:xfrm>
            <a:off x="6563995" y="4770295"/>
            <a:ext cx="402864" cy="1408455"/>
            <a:chOff x="1596471" y="2346852"/>
            <a:chExt cx="402864" cy="1408455"/>
          </a:xfrm>
        </p:grpSpPr>
        <p:sp>
          <p:nvSpPr>
            <p:cNvPr id="46" name="Ellipse 45">
              <a:extLst>
                <a:ext uri="{FF2B5EF4-FFF2-40B4-BE49-F238E27FC236}">
                  <a16:creationId xmlns:a16="http://schemas.microsoft.com/office/drawing/2014/main" id="{CAD937FC-8302-483B-B899-00B3C3910CB7}"/>
                </a:ext>
              </a:extLst>
            </p:cNvPr>
            <p:cNvSpPr>
              <a:spLocks noChangeAspect="1"/>
            </p:cNvSpPr>
            <p:nvPr/>
          </p:nvSpPr>
          <p:spPr>
            <a:xfrm>
              <a:off x="1596471" y="2346852"/>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7" name="Ellipse 46">
              <a:extLst>
                <a:ext uri="{FF2B5EF4-FFF2-40B4-BE49-F238E27FC236}">
                  <a16:creationId xmlns:a16="http://schemas.microsoft.com/office/drawing/2014/main" id="{225F8CC1-5389-42B9-99A4-614352956164}"/>
                </a:ext>
              </a:extLst>
            </p:cNvPr>
            <p:cNvSpPr>
              <a:spLocks noChangeAspect="1"/>
            </p:cNvSpPr>
            <p:nvPr/>
          </p:nvSpPr>
          <p:spPr>
            <a:xfrm>
              <a:off x="1602317" y="2834409"/>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8" name="Ellipse 47">
              <a:extLst>
                <a:ext uri="{FF2B5EF4-FFF2-40B4-BE49-F238E27FC236}">
                  <a16:creationId xmlns:a16="http://schemas.microsoft.com/office/drawing/2014/main" id="{9DF12E1B-4120-4C0F-BBA8-38A2BE13CF06}"/>
                </a:ext>
              </a:extLst>
            </p:cNvPr>
            <p:cNvSpPr>
              <a:spLocks noChangeAspect="1"/>
            </p:cNvSpPr>
            <p:nvPr/>
          </p:nvSpPr>
          <p:spPr>
            <a:xfrm>
              <a:off x="1596471" y="3359307"/>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grpSp>
      <p:grpSp>
        <p:nvGrpSpPr>
          <p:cNvPr id="49" name="Groupe 48">
            <a:extLst>
              <a:ext uri="{FF2B5EF4-FFF2-40B4-BE49-F238E27FC236}">
                <a16:creationId xmlns:a16="http://schemas.microsoft.com/office/drawing/2014/main" id="{4E9C05AF-0B11-432C-BF46-9021EDBDD8B7}"/>
              </a:ext>
            </a:extLst>
          </p:cNvPr>
          <p:cNvGrpSpPr/>
          <p:nvPr/>
        </p:nvGrpSpPr>
        <p:grpSpPr>
          <a:xfrm>
            <a:off x="4183513" y="4788325"/>
            <a:ext cx="402864" cy="1408455"/>
            <a:chOff x="1596471" y="2346852"/>
            <a:chExt cx="402864" cy="1408455"/>
          </a:xfrm>
        </p:grpSpPr>
        <p:sp>
          <p:nvSpPr>
            <p:cNvPr id="50" name="Ellipse 49">
              <a:extLst>
                <a:ext uri="{FF2B5EF4-FFF2-40B4-BE49-F238E27FC236}">
                  <a16:creationId xmlns:a16="http://schemas.microsoft.com/office/drawing/2014/main" id="{BEFC396C-AB8F-4B81-BAD7-9AB5C64331A7}"/>
                </a:ext>
              </a:extLst>
            </p:cNvPr>
            <p:cNvSpPr>
              <a:spLocks noChangeAspect="1"/>
            </p:cNvSpPr>
            <p:nvPr/>
          </p:nvSpPr>
          <p:spPr>
            <a:xfrm>
              <a:off x="1596471" y="2346852"/>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51" name="Ellipse 50">
              <a:extLst>
                <a:ext uri="{FF2B5EF4-FFF2-40B4-BE49-F238E27FC236}">
                  <a16:creationId xmlns:a16="http://schemas.microsoft.com/office/drawing/2014/main" id="{FFCBCC68-6D34-4474-B517-2CCF722B592B}"/>
                </a:ext>
              </a:extLst>
            </p:cNvPr>
            <p:cNvSpPr>
              <a:spLocks noChangeAspect="1"/>
            </p:cNvSpPr>
            <p:nvPr/>
          </p:nvSpPr>
          <p:spPr>
            <a:xfrm>
              <a:off x="1602317" y="2834409"/>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52" name="Ellipse 51">
              <a:extLst>
                <a:ext uri="{FF2B5EF4-FFF2-40B4-BE49-F238E27FC236}">
                  <a16:creationId xmlns:a16="http://schemas.microsoft.com/office/drawing/2014/main" id="{B54FCF7A-FC63-4FCB-BD1C-1E40660DE508}"/>
                </a:ext>
              </a:extLst>
            </p:cNvPr>
            <p:cNvSpPr>
              <a:spLocks noChangeAspect="1"/>
            </p:cNvSpPr>
            <p:nvPr/>
          </p:nvSpPr>
          <p:spPr>
            <a:xfrm>
              <a:off x="1596471" y="3359307"/>
              <a:ext cx="397018" cy="396000"/>
            </a:xfrm>
            <a:prstGeom prst="ellipse">
              <a:avLst/>
            </a:prstGeom>
            <a:blipFill dpi="0" rotWithShape="1">
              <a:blip r:embed="rId13" cstate="email">
                <a:alphaModFix/>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grpSp>
      <p:sp>
        <p:nvSpPr>
          <p:cNvPr id="36" name="Espace réservé du pied de page 2">
            <a:extLst>
              <a:ext uri="{FF2B5EF4-FFF2-40B4-BE49-F238E27FC236}">
                <a16:creationId xmlns:a16="http://schemas.microsoft.com/office/drawing/2014/main" id="{055A9946-3AC2-4E09-A2ED-45EB42061412}"/>
              </a:ext>
            </a:extLst>
          </p:cNvPr>
          <p:cNvSpPr>
            <a:spLocks noGrp="1"/>
          </p:cNvSpPr>
          <p:nvPr>
            <p:ph type="ftr" sz="quarter" idx="11"/>
          </p:nvPr>
        </p:nvSpPr>
        <p:spPr>
          <a:xfrm>
            <a:off x="3465456" y="6432310"/>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Barbara Samuel - Conseillère pédagogique départementale en arts visuels, DSDEN 27</a:t>
            </a:r>
          </a:p>
        </p:txBody>
      </p:sp>
    </p:spTree>
    <p:extLst>
      <p:ext uri="{BB962C8B-B14F-4D97-AF65-F5344CB8AC3E}">
        <p14:creationId xmlns:p14="http://schemas.microsoft.com/office/powerpoint/2010/main" val="318424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962A8F-0BDA-F543-9F7A-230E2459B633}"/>
              </a:ext>
            </a:extLst>
          </p:cNvPr>
          <p:cNvSpPr/>
          <p:nvPr/>
        </p:nvSpPr>
        <p:spPr>
          <a:xfrm>
            <a:off x="500382" y="114440"/>
            <a:ext cx="11464666" cy="369332"/>
          </a:xfrm>
          <a:prstGeom prst="rect">
            <a:avLst/>
          </a:prstGeom>
          <a:solidFill>
            <a:srgbClr val="B19F7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Gill Sans MT" panose="020B0502020104020203"/>
                <a:ea typeface="+mn-ea"/>
                <a:cs typeface="+mn-cs"/>
              </a:rPr>
              <a:t>SEMAINE 1 - JOUR 1: CHAT</a:t>
            </a:r>
            <a:endParaRPr kumimoji="0" lang="fr-FR"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5" name="Image 4">
            <a:extLst>
              <a:ext uri="{FF2B5EF4-FFF2-40B4-BE49-F238E27FC236}">
                <a16:creationId xmlns:a16="http://schemas.microsoft.com/office/drawing/2014/main" id="{754225C2-BF43-DE4A-8701-277C2A5EEC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380" y="587055"/>
            <a:ext cx="6491429" cy="4320000"/>
          </a:xfrm>
          <a:prstGeom prst="rect">
            <a:avLst/>
          </a:prstGeom>
        </p:spPr>
      </p:pic>
      <p:sp>
        <p:nvSpPr>
          <p:cNvPr id="6" name="ZoneTexte 5">
            <a:extLst>
              <a:ext uri="{FF2B5EF4-FFF2-40B4-BE49-F238E27FC236}">
                <a16:creationId xmlns:a16="http://schemas.microsoft.com/office/drawing/2014/main" id="{E002B688-CA22-E84B-B08B-E1647012700A}"/>
              </a:ext>
            </a:extLst>
          </p:cNvPr>
          <p:cNvSpPr txBox="1"/>
          <p:nvPr/>
        </p:nvSpPr>
        <p:spPr>
          <a:xfrm>
            <a:off x="500379" y="4963241"/>
            <a:ext cx="6491429" cy="923330"/>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Charles Le Brun, </a:t>
            </a:r>
            <a:r>
              <a:rPr kumimoji="0" lang="fr-FR"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Cinq études de têtes de chats et deux études d’œil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17è siècle, dessin, 22,8 x 32,4 cm, département des Arts graphiques, musée du Louvre</a:t>
            </a:r>
          </a:p>
        </p:txBody>
      </p:sp>
      <p:sp>
        <p:nvSpPr>
          <p:cNvPr id="7" name="ZoneTexte 6">
            <a:extLst>
              <a:ext uri="{FF2B5EF4-FFF2-40B4-BE49-F238E27FC236}">
                <a16:creationId xmlns:a16="http://schemas.microsoft.com/office/drawing/2014/main" id="{28E5C41F-4ECC-45B4-9D3C-146C1921C34E}"/>
              </a:ext>
            </a:extLst>
          </p:cNvPr>
          <p:cNvSpPr txBox="1"/>
          <p:nvPr/>
        </p:nvSpPr>
        <p:spPr>
          <a:xfrm>
            <a:off x="7098631" y="623179"/>
            <a:ext cx="4866418" cy="483209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Charles Le Brun fut le premier peintre et décorateur du roi Louis XIV.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Au 17</a:t>
            </a:r>
            <a:r>
              <a:rPr kumimoji="0" lang="fr-FR" sz="1800" b="0" i="0" u="none" strike="noStrike" kern="1200" cap="none" spc="0" normalizeH="0" baseline="3000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ème</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siècle, les connaissances zoologiques progressent et le roi fait construire la Ménagerie royale à Versailles. Des peintres animaliers viennent y observer et peindre sur le motif  une faune provenant du monde entier.</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Cette planche fait partie d’un ensemble d’études préparatoire au dessin final.</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L’artiste a inscrit sur la feuille « opiniâtre et méfiant » pour le chat vu de face à gauche et « opiniâtre et farouche » pour celui vu de profil à droite. Comme son contemporain Jean de La Fontaine, il humanise les animaux et tend un miroir aux humains : « je me sers d’animaux pour instruire les hommes*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fr-FR" sz="1000" b="0" i="1" u="none" strike="noStrike" kern="1200" cap="none" spc="0" normalizeH="0" baseline="0" noProof="0" dirty="0">
                <a:ln>
                  <a:noFill/>
                </a:ln>
                <a:solidFill>
                  <a:srgbClr val="000000"/>
                </a:solidFill>
                <a:effectLst/>
                <a:uLnTx/>
                <a:uFillTx/>
                <a:latin typeface="ACaslonPro-Italic"/>
                <a:ea typeface="+mn-ea"/>
                <a:cs typeface="+mn-cs"/>
              </a:rPr>
              <a:t>Fables choisies mises en vers, </a:t>
            </a:r>
            <a:r>
              <a:rPr kumimoji="0" lang="fr-FR" sz="1000" b="0" i="0" u="none" strike="noStrike" kern="1200" cap="none" spc="0" normalizeH="0" baseline="0" noProof="0" dirty="0">
                <a:ln>
                  <a:noFill/>
                </a:ln>
                <a:solidFill>
                  <a:srgbClr val="000000"/>
                </a:solidFill>
                <a:effectLst/>
                <a:uLnTx/>
                <a:uFillTx/>
                <a:latin typeface="ACaslonPro-Regular"/>
                <a:ea typeface="+mn-ea"/>
                <a:cs typeface="+mn-cs"/>
              </a:rPr>
              <a:t>Jean de la Fontaine, 1668, dédicace au Dauphin, fils de Louis XIV.</a:t>
            </a:r>
            <a:r>
              <a:rPr kumimoji="0" lang="fr-FR" sz="1000" b="0" i="0" u="none" strike="noStrike" kern="1200" cap="none" spc="0" normalizeH="0" baseline="0" noProof="0" dirty="0">
                <a:ln>
                  <a:noFill/>
                </a:ln>
                <a:solidFill>
                  <a:srgbClr val="000000"/>
                </a:solidFill>
                <a:effectLst/>
                <a:uLnTx/>
                <a:uFillTx/>
                <a:latin typeface="Gill Sans MT" panose="020B0502020104020203"/>
                <a:ea typeface="+mn-ea"/>
                <a:cs typeface="+mn-cs"/>
              </a:rPr>
              <a:t> </a:t>
            </a: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 name="ZoneTexte 1">
            <a:extLst>
              <a:ext uri="{FF2B5EF4-FFF2-40B4-BE49-F238E27FC236}">
                <a16:creationId xmlns:a16="http://schemas.microsoft.com/office/drawing/2014/main" id="{C4D18625-C2CC-4CDD-BE5C-42241E2FE4F1}"/>
              </a:ext>
            </a:extLst>
          </p:cNvPr>
          <p:cNvSpPr txBox="1"/>
          <p:nvPr/>
        </p:nvSpPr>
        <p:spPr>
          <a:xfrm>
            <a:off x="500382" y="5942100"/>
            <a:ext cx="1146466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Pourquoi l’artiste dessine plusieurs fois ces têtes de chat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Les quatre visages ont-ils la même expression ? Quelle partie du visage est la plus expressive ?  Peut-on définir le caractère du chat en  regardant son visage?</a:t>
            </a:r>
          </a:p>
        </p:txBody>
      </p:sp>
    </p:spTree>
    <p:extLst>
      <p:ext uri="{BB962C8B-B14F-4D97-AF65-F5344CB8AC3E}">
        <p14:creationId xmlns:p14="http://schemas.microsoft.com/office/powerpoint/2010/main" val="2156222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DA169D61-7DF3-D24A-9463-82EA31584078}"/>
              </a:ext>
            </a:extLst>
          </p:cNvPr>
          <p:cNvSpPr txBox="1"/>
          <p:nvPr/>
        </p:nvSpPr>
        <p:spPr>
          <a:xfrm>
            <a:off x="3489134" y="6000863"/>
            <a:ext cx="8702866" cy="646331"/>
          </a:xfrm>
          <a:prstGeom prst="rect">
            <a:avLst/>
          </a:prstGeom>
          <a:noFill/>
          <a:ln>
            <a:solidFill>
              <a:schemeClr val="tx1"/>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Kawabata, </a:t>
            </a:r>
            <a:r>
              <a:rPr kumimoji="0" lang="fr-F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Gyokushō</a:t>
            </a: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ja-JP" altLang="fr-FR" sz="1800" b="0" i="0" u="none" strike="noStrike" kern="1200" cap="none" spc="0" normalizeH="0" baseline="0" noProof="0" dirty="0">
                <a:ln>
                  <a:noFill/>
                </a:ln>
                <a:solidFill>
                  <a:srgbClr val="000000"/>
                </a:solidFill>
                <a:effectLst/>
                <a:uLnTx/>
                <a:uFillTx/>
                <a:latin typeface="Calibri" panose="020F0502020204030204" pitchFamily="34" charset="0"/>
                <a:ea typeface="HGｺﾞｼｯｸE" panose="020B0909000000000000" pitchFamily="49" charset="-128"/>
                <a:cs typeface="Calibri" panose="020F0502020204030204" pitchFamily="34" charset="0"/>
              </a:rPr>
              <a:t>川</a:t>
            </a:r>
            <a:r>
              <a:rPr kumimoji="0" lang="fr-FR" altLang="ja-JP" sz="1800" b="0" i="0" u="none" strike="noStrike" kern="1200" cap="none" spc="0" normalizeH="0" baseline="0" noProof="0" dirty="0">
                <a:ln>
                  <a:noFill/>
                </a:ln>
                <a:solidFill>
                  <a:srgbClr val="000000"/>
                </a:solidFill>
                <a:effectLst/>
                <a:uLnTx/>
                <a:uFillTx/>
                <a:latin typeface="Calibri" panose="020F0502020204030204" pitchFamily="34" charset="0"/>
                <a:ea typeface="HGｺﾞｼｯｸE" panose="020B0909000000000000" pitchFamily="49" charset="-128"/>
                <a:cs typeface="Calibri" panose="020F0502020204030204" pitchFamily="34" charset="0"/>
              </a:rPr>
              <a:t>, </a:t>
            </a:r>
            <a:r>
              <a:rPr kumimoji="0" lang="fr-FR"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Chaleur de printemps ("</a:t>
            </a:r>
            <a:r>
              <a:rPr kumimoji="0" lang="fr-FR"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Haru</a:t>
            </a:r>
            <a:r>
              <a:rPr kumimoji="0" lang="fr-FR"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FR"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atatakai</a:t>
            </a:r>
            <a:r>
              <a:rPr kumimoji="0" lang="fr-FR"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no </a:t>
            </a:r>
            <a:r>
              <a:rPr kumimoji="0" lang="fr-FR"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zu</a:t>
            </a:r>
            <a:r>
              <a:rPr kumimoji="0" lang="fr-FR"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,1881, Soie, Encre, Couleurs – Pigments Peinture, Musée </a:t>
            </a:r>
            <a:r>
              <a:rPr kumimoji="0" lang="fr-F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Cernushi</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Paris</a:t>
            </a:r>
          </a:p>
        </p:txBody>
      </p:sp>
      <p:pic>
        <p:nvPicPr>
          <p:cNvPr id="1026" name="Picture 2">
            <a:extLst>
              <a:ext uri="{FF2B5EF4-FFF2-40B4-BE49-F238E27FC236}">
                <a16:creationId xmlns:a16="http://schemas.microsoft.com/office/drawing/2014/main" id="{079712E0-1379-433D-8A89-FA457A0664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718" y="0"/>
            <a:ext cx="3186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D8FD8A2-36F7-470C-854F-386414A4E367}"/>
              </a:ext>
            </a:extLst>
          </p:cNvPr>
          <p:cNvSpPr txBox="1"/>
          <p:nvPr/>
        </p:nvSpPr>
        <p:spPr>
          <a:xfrm>
            <a:off x="3525812" y="5062897"/>
            <a:ext cx="8556148" cy="64633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Décrivez la scène, que font la chatte et sa portée ? Quelle atmosphère se dégage de l’ensemble ? A votre avis, en quelle saison est-on ? Imaginez un titre. </a:t>
            </a:r>
          </a:p>
        </p:txBody>
      </p:sp>
      <p:sp>
        <p:nvSpPr>
          <p:cNvPr id="7" name="ZoneTexte 6">
            <a:extLst>
              <a:ext uri="{FF2B5EF4-FFF2-40B4-BE49-F238E27FC236}">
                <a16:creationId xmlns:a16="http://schemas.microsoft.com/office/drawing/2014/main" id="{43244708-87CB-4E17-ADA0-7CDD4BD6F0BD}"/>
              </a:ext>
            </a:extLst>
          </p:cNvPr>
          <p:cNvSpPr txBox="1"/>
          <p:nvPr/>
        </p:nvSpPr>
        <p:spPr>
          <a:xfrm>
            <a:off x="3525812" y="271609"/>
            <a:ext cx="8482789" cy="1754326"/>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Cette peinture de style traditionnel japonais représente une chatte, allongée sous une glycine en fleur, nourrissant sa portée tout en somnolant. Quelques papillons, attirés par les fleurs, volent autour de l'arbre. La peinture est précise, subtile et délicate : rendu de la fourrure des chats, couleurs des fleurs, dentelure des feuilles de pissenlits, tracé des ailes des papillons. Ces détails contrastent avec le traitement fluide du tronc noueux de l'arbre. </a:t>
            </a:r>
          </a:p>
        </p:txBody>
      </p:sp>
      <p:pic>
        <p:nvPicPr>
          <p:cNvPr id="8" name="Image 7">
            <a:extLst>
              <a:ext uri="{FF2B5EF4-FFF2-40B4-BE49-F238E27FC236}">
                <a16:creationId xmlns:a16="http://schemas.microsoft.com/office/drawing/2014/main" id="{8BF6EDCE-5210-4D93-8A87-56652A9D2D88}"/>
              </a:ext>
            </a:extLst>
          </p:cNvPr>
          <p:cNvPicPr>
            <a:picLocks noChangeAspect="1"/>
          </p:cNvPicPr>
          <p:nvPr/>
        </p:nvPicPr>
        <p:blipFill>
          <a:blip r:embed="rId3"/>
          <a:stretch>
            <a:fillRect/>
          </a:stretch>
        </p:blipFill>
        <p:spPr>
          <a:xfrm>
            <a:off x="3562493" y="2084837"/>
            <a:ext cx="3000794" cy="2686425"/>
          </a:xfrm>
          <a:prstGeom prst="rect">
            <a:avLst/>
          </a:prstGeom>
        </p:spPr>
      </p:pic>
    </p:spTree>
    <p:extLst>
      <p:ext uri="{BB962C8B-B14F-4D97-AF65-F5344CB8AC3E}">
        <p14:creationId xmlns:p14="http://schemas.microsoft.com/office/powerpoint/2010/main" val="236227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6BF534E-AF41-1048-9DBE-A4427C7DFB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290" y="313690"/>
            <a:ext cx="5400000" cy="4474286"/>
          </a:xfrm>
          <a:prstGeom prst="rect">
            <a:avLst/>
          </a:prstGeom>
        </p:spPr>
      </p:pic>
      <p:sp>
        <p:nvSpPr>
          <p:cNvPr id="6" name="ZoneTexte 5">
            <a:extLst>
              <a:ext uri="{FF2B5EF4-FFF2-40B4-BE49-F238E27FC236}">
                <a16:creationId xmlns:a16="http://schemas.microsoft.com/office/drawing/2014/main" id="{C405D492-4219-A946-B349-876FD6F77790}"/>
              </a:ext>
            </a:extLst>
          </p:cNvPr>
          <p:cNvSpPr txBox="1"/>
          <p:nvPr/>
        </p:nvSpPr>
        <p:spPr>
          <a:xfrm>
            <a:off x="288290" y="5017770"/>
            <a:ext cx="5400000" cy="646331"/>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Rosa Bonheur, </a:t>
            </a:r>
            <a:r>
              <a:rPr kumimoji="0" lang="fr-FR"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Chat sauvage, </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1850, huile sur toile,  46 x 56 cm,  Stockholm. </a:t>
            </a:r>
          </a:p>
        </p:txBody>
      </p:sp>
      <p:sp>
        <p:nvSpPr>
          <p:cNvPr id="7" name="ZoneTexte 6">
            <a:extLst>
              <a:ext uri="{FF2B5EF4-FFF2-40B4-BE49-F238E27FC236}">
                <a16:creationId xmlns:a16="http://schemas.microsoft.com/office/drawing/2014/main" id="{C10D894A-F3F5-4425-9C28-AE0083FE03EA}"/>
              </a:ext>
            </a:extLst>
          </p:cNvPr>
          <p:cNvSpPr txBox="1"/>
          <p:nvPr/>
        </p:nvSpPr>
        <p:spPr>
          <a:xfrm>
            <a:off x="5809716" y="313690"/>
            <a:ext cx="6093994" cy="341632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Les animaux sont le sujet de prédilection de </a:t>
            </a: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Rosa Bonheur</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Elle est la</a:t>
            </a:r>
            <a:r>
              <a:rPr kumimoji="0" lang="fr-FR"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grande artiste peintre animalière du XX</a:t>
            </a:r>
            <a:r>
              <a:rPr kumimoji="0" lang="fr-FR" sz="18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ème</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siècle. Ses portraits d’animaux sont extraordinairement réalistes et leur côté photographique a beaucoup frappé ses contemporains. Elle semble capter l’instant présent, suspendu. Ici le moment précis où le chat s’allonge sur le sol ou relève la tête pour observer quelque chose.  Elle retranscrit à merveille les postures, les pelages, les couleurs des animaux mais aussi leur tempérament : agressif, joueur, puissant, docile, indépendant, calme… L’arrière plan aussi est dépeint minutieusement et participe du réalisme de la scène : on ressent la fraicheur su sous-bois, la douceur de la mousse, la lumière qui transperce…</a:t>
            </a:r>
          </a:p>
        </p:txBody>
      </p:sp>
      <p:sp>
        <p:nvSpPr>
          <p:cNvPr id="4" name="ZoneTexte 3">
            <a:extLst>
              <a:ext uri="{FF2B5EF4-FFF2-40B4-BE49-F238E27FC236}">
                <a16:creationId xmlns:a16="http://schemas.microsoft.com/office/drawing/2014/main" id="{F125C037-8402-4A9A-9AFF-843446BED0B1}"/>
              </a:ext>
            </a:extLst>
          </p:cNvPr>
          <p:cNvSpPr txBox="1"/>
          <p:nvPr/>
        </p:nvSpPr>
        <p:spPr>
          <a:xfrm>
            <a:off x="5809716" y="4186773"/>
            <a:ext cx="6093994" cy="147732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Pensez-vous que cette image est une photographie ou un tableau ? Justifiez votre réponse.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Décrivez la position de chat. Que fait-il à votre avis ? Que peut-il bien regarder ? Avez-vous envie de le caresser ? Pourquoi ? </a:t>
            </a: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89581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A0E8780C-51BE-294A-97A1-94A869873179}"/>
              </a:ext>
            </a:extLst>
          </p:cNvPr>
          <p:cNvSpPr txBox="1"/>
          <p:nvPr/>
        </p:nvSpPr>
        <p:spPr>
          <a:xfrm>
            <a:off x="188214" y="3951772"/>
            <a:ext cx="6272000" cy="646331"/>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Thomas </a:t>
            </a:r>
            <a:r>
              <a:rPr kumimoji="0" lang="fr-F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Vuille</a:t>
            </a: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FR"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 CHAT</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4 juin 2024, peinture acrylique, 30 x 50 m, Piazza Centre Pompidou.</a:t>
            </a:r>
          </a:p>
        </p:txBody>
      </p:sp>
      <p:pic>
        <p:nvPicPr>
          <p:cNvPr id="3" name="Image 2">
            <a:extLst>
              <a:ext uri="{FF2B5EF4-FFF2-40B4-BE49-F238E27FC236}">
                <a16:creationId xmlns:a16="http://schemas.microsoft.com/office/drawing/2014/main" id="{CBAFA6B4-0FE5-4BA0-B1B5-A82054F7D3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214" y="284246"/>
            <a:ext cx="6272000" cy="3528000"/>
          </a:xfrm>
          <a:prstGeom prst="rect">
            <a:avLst/>
          </a:prstGeom>
        </p:spPr>
      </p:pic>
      <p:sp>
        <p:nvSpPr>
          <p:cNvPr id="7" name="ZoneTexte 6">
            <a:extLst>
              <a:ext uri="{FF2B5EF4-FFF2-40B4-BE49-F238E27FC236}">
                <a16:creationId xmlns:a16="http://schemas.microsoft.com/office/drawing/2014/main" id="{2FD800A7-6B6C-4265-9B66-60D1412A59ED}"/>
              </a:ext>
            </a:extLst>
          </p:cNvPr>
          <p:cNvSpPr txBox="1"/>
          <p:nvPr/>
        </p:nvSpPr>
        <p:spPr>
          <a:xfrm>
            <a:off x="6619409" y="277730"/>
            <a:ext cx="5165745" cy="452431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M. CHAT est une création du </a:t>
            </a:r>
            <a:r>
              <a:rPr kumimoji="0" lang="fr-FR" sz="18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streetartist</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franco-suisse </a:t>
            </a:r>
            <a:r>
              <a:rPr kumimoji="0" lang="fr-FR" sz="18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Thoma</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fr-FR" sz="18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Vuille</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De couleur jaune orangé, arborant toujours un large sourire et des ailes blanches dans le dos, il apparaît pour la première fois sur les murs d’Orléans en 1997, puis sur les toits de Paris en 2000.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Thoma</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fr-FR" sz="18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Vuille</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et son compagnon à pattes, sont désormais reconnus par toute la scène </a:t>
            </a:r>
            <a:r>
              <a:rPr kumimoji="0" lang="fr-FR" sz="18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street</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art. On le retrouve dans de nombreuses villes, sur tous les continents, peint sur des murs, à des endroits souvent inaccessibles pour qu’il ne soit pas effacé par les services de propreté de la ville.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Celui-ci, réalisé sur la Piazza devant le Centre Pompidou est le plus grand jamais réalisé par </a:t>
            </a:r>
            <a:r>
              <a:rPr kumimoji="0" lang="fr-FR" sz="18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Thoma</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fr-FR" sz="18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Vuille</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mais il s’agissait d’une commande ! </a:t>
            </a:r>
          </a:p>
        </p:txBody>
      </p:sp>
      <p:sp>
        <p:nvSpPr>
          <p:cNvPr id="8" name="ZoneTexte 7">
            <a:extLst>
              <a:ext uri="{FF2B5EF4-FFF2-40B4-BE49-F238E27FC236}">
                <a16:creationId xmlns:a16="http://schemas.microsoft.com/office/drawing/2014/main" id="{3B8A76D9-AC9B-422F-8DBD-560D2D874FFB}"/>
              </a:ext>
            </a:extLst>
          </p:cNvPr>
          <p:cNvSpPr txBox="1"/>
          <p:nvPr/>
        </p:nvSpPr>
        <p:spPr>
          <a:xfrm>
            <a:off x="188214" y="4978572"/>
            <a:ext cx="11596940" cy="1663597"/>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sz="18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Où est peint ce drôle de chat ? Est-ce un support habituel ? Quels détails, sur la photographie, vous permettent de vous rendre compte de sa taille ? Quel effet cela donne t-il ?  Que ressentez-vous face à ce drôle de chat ? A votre avis, que souhaite apporter </a:t>
            </a:r>
            <a:r>
              <a:rPr kumimoji="0" lang="fr-FR" sz="1800" b="1" i="1"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Thoma</a:t>
            </a:r>
            <a:r>
              <a:rPr kumimoji="0" lang="fr-FR" sz="18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fr-FR" sz="1800" b="1" i="1"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Vuille</a:t>
            </a:r>
            <a:r>
              <a:rPr kumimoji="0" lang="fr-FR" sz="18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au public des villes qui rencontre son chat ? Quelle grande différence observez-vous entre ce chat et celui de Rosa Bonheur ? </a:t>
            </a:r>
            <a:r>
              <a:rPr kumimoji="0" lang="fr-FR"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Comment le photographe a-t-il pu prendre le dessin dans sa totalité? </a:t>
            </a: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fr-FR" sz="18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6334472"/>
      </p:ext>
    </p:extLst>
  </p:cSld>
  <p:clrMapOvr>
    <a:masterClrMapping/>
  </p:clrMapOvr>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3783</TotalTime>
  <Words>3886</Words>
  <Application>Microsoft Office PowerPoint</Application>
  <PresentationFormat>Grand écran</PresentationFormat>
  <Paragraphs>307</Paragraphs>
  <Slides>21</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ACaslonPro-Italic</vt:lpstr>
      <vt:lpstr>ACaslonPro-Regular</vt:lpstr>
      <vt:lpstr>Arial</vt:lpstr>
      <vt:lpstr>Calibi</vt:lpstr>
      <vt:lpstr>Calibri</vt:lpstr>
      <vt:lpstr>Desdemona</vt:lpstr>
      <vt:lpstr>Gill Sans MT</vt:lpstr>
      <vt:lpstr>Colis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Barbara</dc:creator>
  <cp:lastModifiedBy>bsamuel</cp:lastModifiedBy>
  <cp:revision>279</cp:revision>
  <dcterms:created xsi:type="dcterms:W3CDTF">2023-09-10T10:53:02Z</dcterms:created>
  <dcterms:modified xsi:type="dcterms:W3CDTF">2024-10-17T08:31:02Z</dcterms:modified>
</cp:coreProperties>
</file>