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58" r:id="rId2"/>
    <p:sldId id="256" r:id="rId3"/>
    <p:sldId id="257" r:id="rId4"/>
    <p:sldId id="263" r:id="rId5"/>
    <p:sldId id="260" r:id="rId6"/>
    <p:sldId id="34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95F5D"/>
    <a:srgbClr val="A48A88"/>
    <a:srgbClr val="002CBF"/>
    <a:srgbClr val="3A865C"/>
    <a:srgbClr val="B98A82"/>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81633" autoAdjust="0"/>
  </p:normalViewPr>
  <p:slideViewPr>
    <p:cSldViewPr snapToGrid="0">
      <p:cViewPr varScale="1">
        <p:scale>
          <a:sx n="80" d="100"/>
          <a:sy n="8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05BDA-E4DC-4850-86CC-D5B4C9DD499A}" type="datetimeFigureOut">
              <a:rPr lang="fr-FR" smtClean="0"/>
              <a:t>17/10/2024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0A889-55E8-4F42-AF28-71845185D4CC}" type="slidenum">
              <a:rPr lang="fr-FR" smtClean="0"/>
              <a:t>‹N°›</a:t>
            </a:fld>
            <a:endParaRPr lang="fr-FR"/>
          </a:p>
        </p:txBody>
      </p:sp>
    </p:spTree>
    <p:extLst>
      <p:ext uri="{BB962C8B-B14F-4D97-AF65-F5344CB8AC3E}">
        <p14:creationId xmlns:p14="http://schemas.microsoft.com/office/powerpoint/2010/main" val="181125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30A889-55E8-4F42-AF28-71845185D4CC}" type="slidenum">
              <a:rPr lang="fr-FR" smtClean="0"/>
              <a:t>2</a:t>
            </a:fld>
            <a:endParaRPr lang="fr-FR"/>
          </a:p>
        </p:txBody>
      </p:sp>
    </p:spTree>
    <p:extLst>
      <p:ext uri="{BB962C8B-B14F-4D97-AF65-F5344CB8AC3E}">
        <p14:creationId xmlns:p14="http://schemas.microsoft.com/office/powerpoint/2010/main" val="67204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30A889-55E8-4F42-AF28-71845185D4CC}" type="slidenum">
              <a:rPr lang="fr-FR" smtClean="0"/>
              <a:t>3</a:t>
            </a:fld>
            <a:endParaRPr lang="fr-FR"/>
          </a:p>
        </p:txBody>
      </p:sp>
    </p:spTree>
    <p:extLst>
      <p:ext uri="{BB962C8B-B14F-4D97-AF65-F5344CB8AC3E}">
        <p14:creationId xmlns:p14="http://schemas.microsoft.com/office/powerpoint/2010/main" val="268304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1F0F4-8F07-4CDA-89EA-7595BC9370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C6F67F-1393-49F5-98F1-102154159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FB3054-A916-4804-BAF5-8F200D6CC765}"/>
              </a:ext>
            </a:extLst>
          </p:cNvPr>
          <p:cNvSpPr>
            <a:spLocks noGrp="1"/>
          </p:cNvSpPr>
          <p:nvPr>
            <p:ph type="dt" sz="half" idx="10"/>
          </p:nvPr>
        </p:nvSpPr>
        <p:spPr/>
        <p:txBody>
          <a:bodyPr/>
          <a:lstStyle/>
          <a:p>
            <a:fld id="{D9746FB9-6B07-4550-A65D-92CCEA81D171}" type="datetime1">
              <a:rPr lang="fr-FR" smtClean="0"/>
              <a:t>17/10/2024</a:t>
            </a:fld>
            <a:endParaRPr lang="fr-FR"/>
          </a:p>
        </p:txBody>
      </p:sp>
      <p:sp>
        <p:nvSpPr>
          <p:cNvPr id="5" name="Espace réservé du pied de page 4">
            <a:extLst>
              <a:ext uri="{FF2B5EF4-FFF2-40B4-BE49-F238E27FC236}">
                <a16:creationId xmlns:a16="http://schemas.microsoft.com/office/drawing/2014/main" id="{37A75C56-49FA-41DC-97FD-9FDE55D4D6D4}"/>
              </a:ext>
            </a:extLst>
          </p:cNvPr>
          <p:cNvSpPr>
            <a:spLocks noGrp="1"/>
          </p:cNvSpPr>
          <p:nvPr>
            <p:ph type="ftr" sz="quarter" idx="11"/>
          </p:nvPr>
        </p:nvSpPr>
        <p:spPr/>
        <p:txBody>
          <a:bodyPr/>
          <a:lstStyle/>
          <a:p>
            <a:r>
              <a:rPr lang="fr-FR"/>
              <a:t>ANCP&amp;AF</a:t>
            </a:r>
          </a:p>
        </p:txBody>
      </p:sp>
      <p:sp>
        <p:nvSpPr>
          <p:cNvPr id="6" name="Espace réservé du numéro de diapositive 5">
            <a:extLst>
              <a:ext uri="{FF2B5EF4-FFF2-40B4-BE49-F238E27FC236}">
                <a16:creationId xmlns:a16="http://schemas.microsoft.com/office/drawing/2014/main" id="{CBAC4F80-296F-44D7-8684-8721E28E44D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159526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B2686F-CE1F-4EF3-8196-25E5036E3A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347B70-8B71-447B-960E-F82E3D7C34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AEBBFB-C217-4CB8-9D53-06E8FE6E63D8}"/>
              </a:ext>
            </a:extLst>
          </p:cNvPr>
          <p:cNvSpPr>
            <a:spLocks noGrp="1"/>
          </p:cNvSpPr>
          <p:nvPr>
            <p:ph type="dt" sz="half" idx="10"/>
          </p:nvPr>
        </p:nvSpPr>
        <p:spPr/>
        <p:txBody>
          <a:bodyPr/>
          <a:lstStyle/>
          <a:p>
            <a:fld id="{2AF4DEB8-E89F-4354-B1A9-B7D41D7CEC04}" type="datetime1">
              <a:rPr lang="fr-FR" smtClean="0"/>
              <a:t>17/10/2024</a:t>
            </a:fld>
            <a:endParaRPr lang="fr-FR"/>
          </a:p>
        </p:txBody>
      </p:sp>
      <p:sp>
        <p:nvSpPr>
          <p:cNvPr id="5" name="Espace réservé du pied de page 4">
            <a:extLst>
              <a:ext uri="{FF2B5EF4-FFF2-40B4-BE49-F238E27FC236}">
                <a16:creationId xmlns:a16="http://schemas.microsoft.com/office/drawing/2014/main" id="{3D101BBA-484B-4BB3-997F-1F12A6609070}"/>
              </a:ext>
            </a:extLst>
          </p:cNvPr>
          <p:cNvSpPr>
            <a:spLocks noGrp="1"/>
          </p:cNvSpPr>
          <p:nvPr>
            <p:ph type="ftr" sz="quarter" idx="11"/>
          </p:nvPr>
        </p:nvSpPr>
        <p:spPr/>
        <p:txBody>
          <a:bodyPr/>
          <a:lstStyle/>
          <a:p>
            <a:r>
              <a:rPr lang="fr-FR"/>
              <a:t>ANCP&amp;AF</a:t>
            </a:r>
          </a:p>
        </p:txBody>
      </p:sp>
      <p:sp>
        <p:nvSpPr>
          <p:cNvPr id="6" name="Espace réservé du numéro de diapositive 5">
            <a:extLst>
              <a:ext uri="{FF2B5EF4-FFF2-40B4-BE49-F238E27FC236}">
                <a16:creationId xmlns:a16="http://schemas.microsoft.com/office/drawing/2014/main" id="{BCC6F2E6-2944-4AF9-A727-242403F442A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92184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9961C6-042E-4ED0-AA86-C25B347B7F4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C5CD84-E330-4A3F-BFF8-F38695EB11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4B7AE4-7F9C-428C-B1E5-05840866E0C7}"/>
              </a:ext>
            </a:extLst>
          </p:cNvPr>
          <p:cNvSpPr>
            <a:spLocks noGrp="1"/>
          </p:cNvSpPr>
          <p:nvPr>
            <p:ph type="dt" sz="half" idx="10"/>
          </p:nvPr>
        </p:nvSpPr>
        <p:spPr/>
        <p:txBody>
          <a:bodyPr/>
          <a:lstStyle/>
          <a:p>
            <a:fld id="{27D59DA6-5A55-4690-B151-1FE53F07AC79}" type="datetime1">
              <a:rPr lang="fr-FR" smtClean="0"/>
              <a:t>17/10/2024</a:t>
            </a:fld>
            <a:endParaRPr lang="fr-FR"/>
          </a:p>
        </p:txBody>
      </p:sp>
      <p:sp>
        <p:nvSpPr>
          <p:cNvPr id="5" name="Espace réservé du pied de page 4">
            <a:extLst>
              <a:ext uri="{FF2B5EF4-FFF2-40B4-BE49-F238E27FC236}">
                <a16:creationId xmlns:a16="http://schemas.microsoft.com/office/drawing/2014/main" id="{43F25A72-02F2-4321-8934-1C832536CEBC}"/>
              </a:ext>
            </a:extLst>
          </p:cNvPr>
          <p:cNvSpPr>
            <a:spLocks noGrp="1"/>
          </p:cNvSpPr>
          <p:nvPr>
            <p:ph type="ftr" sz="quarter" idx="11"/>
          </p:nvPr>
        </p:nvSpPr>
        <p:spPr/>
        <p:txBody>
          <a:bodyPr/>
          <a:lstStyle/>
          <a:p>
            <a:r>
              <a:rPr lang="fr-FR"/>
              <a:t>ANCP&amp;AF</a:t>
            </a:r>
          </a:p>
        </p:txBody>
      </p:sp>
      <p:sp>
        <p:nvSpPr>
          <p:cNvPr id="6" name="Espace réservé du numéro de diapositive 5">
            <a:extLst>
              <a:ext uri="{FF2B5EF4-FFF2-40B4-BE49-F238E27FC236}">
                <a16:creationId xmlns:a16="http://schemas.microsoft.com/office/drawing/2014/main" id="{DD64E75B-7BBB-4D58-82F4-8711274AC32A}"/>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79449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FFF2F-73C0-4873-A0B7-42F5552BEC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D67D33-2EAC-46B8-9F45-9336F1520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D3CCA0-A5F3-48BE-809F-A1D90D0053D8}"/>
              </a:ext>
            </a:extLst>
          </p:cNvPr>
          <p:cNvSpPr>
            <a:spLocks noGrp="1"/>
          </p:cNvSpPr>
          <p:nvPr>
            <p:ph type="dt" sz="half" idx="10"/>
          </p:nvPr>
        </p:nvSpPr>
        <p:spPr/>
        <p:txBody>
          <a:bodyPr/>
          <a:lstStyle/>
          <a:p>
            <a:fld id="{2DD59833-6992-45D4-8FDD-9BF1D3945307}" type="datetime1">
              <a:rPr lang="fr-FR" smtClean="0"/>
              <a:t>17/10/2024</a:t>
            </a:fld>
            <a:endParaRPr lang="fr-FR"/>
          </a:p>
        </p:txBody>
      </p:sp>
      <p:sp>
        <p:nvSpPr>
          <p:cNvPr id="5" name="Espace réservé du pied de page 4">
            <a:extLst>
              <a:ext uri="{FF2B5EF4-FFF2-40B4-BE49-F238E27FC236}">
                <a16:creationId xmlns:a16="http://schemas.microsoft.com/office/drawing/2014/main" id="{780512BC-097D-4BFA-B33A-E855A3A9C172}"/>
              </a:ext>
            </a:extLst>
          </p:cNvPr>
          <p:cNvSpPr>
            <a:spLocks noGrp="1"/>
          </p:cNvSpPr>
          <p:nvPr>
            <p:ph type="ftr" sz="quarter" idx="11"/>
          </p:nvPr>
        </p:nvSpPr>
        <p:spPr/>
        <p:txBody>
          <a:bodyPr/>
          <a:lstStyle/>
          <a:p>
            <a:r>
              <a:rPr lang="fr-FR"/>
              <a:t>ANCP&amp;AF</a:t>
            </a:r>
          </a:p>
        </p:txBody>
      </p:sp>
      <p:sp>
        <p:nvSpPr>
          <p:cNvPr id="6" name="Espace réservé du numéro de diapositive 5">
            <a:extLst>
              <a:ext uri="{FF2B5EF4-FFF2-40B4-BE49-F238E27FC236}">
                <a16:creationId xmlns:a16="http://schemas.microsoft.com/office/drawing/2014/main" id="{D3886410-362B-4F7A-9258-CC60144ADE95}"/>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49867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9EB88-7379-4B88-9573-93CAA0F896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344817-DADD-4B07-8A41-EAC889A452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A1F0FF-BB37-49DE-9A01-DCDEE9DDF037}"/>
              </a:ext>
            </a:extLst>
          </p:cNvPr>
          <p:cNvSpPr>
            <a:spLocks noGrp="1"/>
          </p:cNvSpPr>
          <p:nvPr>
            <p:ph type="dt" sz="half" idx="10"/>
          </p:nvPr>
        </p:nvSpPr>
        <p:spPr/>
        <p:txBody>
          <a:bodyPr/>
          <a:lstStyle/>
          <a:p>
            <a:fld id="{F44F6149-D11F-402C-A2FD-E637DCD98799}" type="datetime1">
              <a:rPr lang="fr-FR" smtClean="0"/>
              <a:t>17/10/2024</a:t>
            </a:fld>
            <a:endParaRPr lang="fr-FR"/>
          </a:p>
        </p:txBody>
      </p:sp>
      <p:sp>
        <p:nvSpPr>
          <p:cNvPr id="5" name="Espace réservé du pied de page 4">
            <a:extLst>
              <a:ext uri="{FF2B5EF4-FFF2-40B4-BE49-F238E27FC236}">
                <a16:creationId xmlns:a16="http://schemas.microsoft.com/office/drawing/2014/main" id="{29F3A889-0FFC-4A92-B4AB-259AEA50311B}"/>
              </a:ext>
            </a:extLst>
          </p:cNvPr>
          <p:cNvSpPr>
            <a:spLocks noGrp="1"/>
          </p:cNvSpPr>
          <p:nvPr>
            <p:ph type="ftr" sz="quarter" idx="11"/>
          </p:nvPr>
        </p:nvSpPr>
        <p:spPr/>
        <p:txBody>
          <a:bodyPr/>
          <a:lstStyle/>
          <a:p>
            <a:r>
              <a:rPr lang="fr-FR"/>
              <a:t>ANCP&amp;AF</a:t>
            </a:r>
          </a:p>
        </p:txBody>
      </p:sp>
      <p:sp>
        <p:nvSpPr>
          <p:cNvPr id="6" name="Espace réservé du numéro de diapositive 5">
            <a:extLst>
              <a:ext uri="{FF2B5EF4-FFF2-40B4-BE49-F238E27FC236}">
                <a16:creationId xmlns:a16="http://schemas.microsoft.com/office/drawing/2014/main" id="{640D1AB0-D47B-457E-A325-CC9B35EBEB2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42928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55F3-E634-4490-B08D-D1CEA3E836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E93B28-3BFA-472C-AF31-A8B6F1EA484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CC5E188-51A0-4C5E-B49F-217156A1B3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0E9708-EDF2-4C8B-9E30-8490565EBFFB}"/>
              </a:ext>
            </a:extLst>
          </p:cNvPr>
          <p:cNvSpPr>
            <a:spLocks noGrp="1"/>
          </p:cNvSpPr>
          <p:nvPr>
            <p:ph type="dt" sz="half" idx="10"/>
          </p:nvPr>
        </p:nvSpPr>
        <p:spPr/>
        <p:txBody>
          <a:bodyPr/>
          <a:lstStyle/>
          <a:p>
            <a:fld id="{AB48E462-963F-4371-B63F-DD5BEBD6AD6D}" type="datetime1">
              <a:rPr lang="fr-FR" smtClean="0"/>
              <a:t>17/10/2024</a:t>
            </a:fld>
            <a:endParaRPr lang="fr-FR"/>
          </a:p>
        </p:txBody>
      </p:sp>
      <p:sp>
        <p:nvSpPr>
          <p:cNvPr id="6" name="Espace réservé du pied de page 5">
            <a:extLst>
              <a:ext uri="{FF2B5EF4-FFF2-40B4-BE49-F238E27FC236}">
                <a16:creationId xmlns:a16="http://schemas.microsoft.com/office/drawing/2014/main" id="{F2448BC6-E0EA-4006-B64B-D146CCFB882C}"/>
              </a:ext>
            </a:extLst>
          </p:cNvPr>
          <p:cNvSpPr>
            <a:spLocks noGrp="1"/>
          </p:cNvSpPr>
          <p:nvPr>
            <p:ph type="ftr" sz="quarter" idx="11"/>
          </p:nvPr>
        </p:nvSpPr>
        <p:spPr/>
        <p:txBody>
          <a:bodyPr/>
          <a:lstStyle/>
          <a:p>
            <a:r>
              <a:rPr lang="fr-FR"/>
              <a:t>ANCP&amp;AF</a:t>
            </a:r>
          </a:p>
        </p:txBody>
      </p:sp>
      <p:sp>
        <p:nvSpPr>
          <p:cNvPr id="7" name="Espace réservé du numéro de diapositive 6">
            <a:extLst>
              <a:ext uri="{FF2B5EF4-FFF2-40B4-BE49-F238E27FC236}">
                <a16:creationId xmlns:a16="http://schemas.microsoft.com/office/drawing/2014/main" id="{8FC42DF9-2185-46FB-B399-5061E029F85F}"/>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207097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8F135-3691-4292-B454-9BDB8E9D54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6B43CB4-DDAB-4FD7-8479-3896BA8CE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476DA0C-042C-4F94-8233-C8FF931B66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652C696-70CF-4436-8069-43830AC80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7C79AAE-3A9A-4CA0-A271-3C630AAF091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18CAED-B3CC-43A3-A24B-47EEC44D2D77}"/>
              </a:ext>
            </a:extLst>
          </p:cNvPr>
          <p:cNvSpPr>
            <a:spLocks noGrp="1"/>
          </p:cNvSpPr>
          <p:nvPr>
            <p:ph type="dt" sz="half" idx="10"/>
          </p:nvPr>
        </p:nvSpPr>
        <p:spPr/>
        <p:txBody>
          <a:bodyPr/>
          <a:lstStyle/>
          <a:p>
            <a:fld id="{85967459-BCE0-481D-96C6-F6C3032C38DD}" type="datetime1">
              <a:rPr lang="fr-FR" smtClean="0"/>
              <a:t>17/10/2024</a:t>
            </a:fld>
            <a:endParaRPr lang="fr-FR"/>
          </a:p>
        </p:txBody>
      </p:sp>
      <p:sp>
        <p:nvSpPr>
          <p:cNvPr id="8" name="Espace réservé du pied de page 7">
            <a:extLst>
              <a:ext uri="{FF2B5EF4-FFF2-40B4-BE49-F238E27FC236}">
                <a16:creationId xmlns:a16="http://schemas.microsoft.com/office/drawing/2014/main" id="{0AA3ED56-701C-434B-8675-5ECFB67FBF33}"/>
              </a:ext>
            </a:extLst>
          </p:cNvPr>
          <p:cNvSpPr>
            <a:spLocks noGrp="1"/>
          </p:cNvSpPr>
          <p:nvPr>
            <p:ph type="ftr" sz="quarter" idx="11"/>
          </p:nvPr>
        </p:nvSpPr>
        <p:spPr/>
        <p:txBody>
          <a:bodyPr/>
          <a:lstStyle/>
          <a:p>
            <a:r>
              <a:rPr lang="fr-FR"/>
              <a:t>ANCP&amp;AF</a:t>
            </a:r>
          </a:p>
        </p:txBody>
      </p:sp>
      <p:sp>
        <p:nvSpPr>
          <p:cNvPr id="9" name="Espace réservé du numéro de diapositive 8">
            <a:extLst>
              <a:ext uri="{FF2B5EF4-FFF2-40B4-BE49-F238E27FC236}">
                <a16:creationId xmlns:a16="http://schemas.microsoft.com/office/drawing/2014/main" id="{BD644D19-4C14-40DE-B0DF-562D31F37013}"/>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88075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6EE65-A343-4E5C-918A-DAD32482A0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ED59CF-A194-4C2F-A9A1-BF08C1E9CD93}"/>
              </a:ext>
            </a:extLst>
          </p:cNvPr>
          <p:cNvSpPr>
            <a:spLocks noGrp="1"/>
          </p:cNvSpPr>
          <p:nvPr>
            <p:ph type="dt" sz="half" idx="10"/>
          </p:nvPr>
        </p:nvSpPr>
        <p:spPr/>
        <p:txBody>
          <a:bodyPr/>
          <a:lstStyle/>
          <a:p>
            <a:fld id="{0E94BC5B-78FE-4A90-8962-24B5F65289F0}" type="datetime1">
              <a:rPr lang="fr-FR" smtClean="0"/>
              <a:t>17/10/2024</a:t>
            </a:fld>
            <a:endParaRPr lang="fr-FR"/>
          </a:p>
        </p:txBody>
      </p:sp>
      <p:sp>
        <p:nvSpPr>
          <p:cNvPr id="4" name="Espace réservé du pied de page 3">
            <a:extLst>
              <a:ext uri="{FF2B5EF4-FFF2-40B4-BE49-F238E27FC236}">
                <a16:creationId xmlns:a16="http://schemas.microsoft.com/office/drawing/2014/main" id="{0BFB0E55-F3C2-4C2A-BADF-2FD92F7E975A}"/>
              </a:ext>
            </a:extLst>
          </p:cNvPr>
          <p:cNvSpPr>
            <a:spLocks noGrp="1"/>
          </p:cNvSpPr>
          <p:nvPr>
            <p:ph type="ftr" sz="quarter" idx="11"/>
          </p:nvPr>
        </p:nvSpPr>
        <p:spPr/>
        <p:txBody>
          <a:bodyPr/>
          <a:lstStyle/>
          <a:p>
            <a:r>
              <a:rPr lang="fr-FR"/>
              <a:t>ANCP&amp;AF</a:t>
            </a:r>
          </a:p>
        </p:txBody>
      </p:sp>
      <p:sp>
        <p:nvSpPr>
          <p:cNvPr id="5" name="Espace réservé du numéro de diapositive 4">
            <a:extLst>
              <a:ext uri="{FF2B5EF4-FFF2-40B4-BE49-F238E27FC236}">
                <a16:creationId xmlns:a16="http://schemas.microsoft.com/office/drawing/2014/main" id="{0394B81F-0B38-47B7-A504-F68A5CC64F1B}"/>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2648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A6E56-1C8F-4BE6-8083-94DA0FA2636E}"/>
              </a:ext>
            </a:extLst>
          </p:cNvPr>
          <p:cNvSpPr>
            <a:spLocks noGrp="1"/>
          </p:cNvSpPr>
          <p:nvPr>
            <p:ph type="dt" sz="half" idx="10"/>
          </p:nvPr>
        </p:nvSpPr>
        <p:spPr/>
        <p:txBody>
          <a:bodyPr/>
          <a:lstStyle/>
          <a:p>
            <a:fld id="{C592BDFF-59B6-4952-84DB-33B67685B07F}" type="datetime1">
              <a:rPr lang="fr-FR" smtClean="0"/>
              <a:t>17/10/2024</a:t>
            </a:fld>
            <a:endParaRPr lang="fr-FR"/>
          </a:p>
        </p:txBody>
      </p:sp>
      <p:sp>
        <p:nvSpPr>
          <p:cNvPr id="3" name="Espace réservé du pied de page 2">
            <a:extLst>
              <a:ext uri="{FF2B5EF4-FFF2-40B4-BE49-F238E27FC236}">
                <a16:creationId xmlns:a16="http://schemas.microsoft.com/office/drawing/2014/main" id="{3D4C38BA-8B75-4914-B24D-7F0747DCEB5F}"/>
              </a:ext>
            </a:extLst>
          </p:cNvPr>
          <p:cNvSpPr>
            <a:spLocks noGrp="1"/>
          </p:cNvSpPr>
          <p:nvPr>
            <p:ph type="ftr" sz="quarter" idx="11"/>
          </p:nvPr>
        </p:nvSpPr>
        <p:spPr/>
        <p:txBody>
          <a:bodyPr/>
          <a:lstStyle/>
          <a:p>
            <a:r>
              <a:rPr lang="fr-FR"/>
              <a:t>ANCP&amp;AF</a:t>
            </a:r>
          </a:p>
        </p:txBody>
      </p:sp>
      <p:sp>
        <p:nvSpPr>
          <p:cNvPr id="4" name="Espace réservé du numéro de diapositive 3">
            <a:extLst>
              <a:ext uri="{FF2B5EF4-FFF2-40B4-BE49-F238E27FC236}">
                <a16:creationId xmlns:a16="http://schemas.microsoft.com/office/drawing/2014/main" id="{9B6AF77C-E4BA-466F-A634-66EBC1E3537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101040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728EC-DD14-4144-B68A-A7D6987391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DB433F-E369-4F75-A37B-7E14A980C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1A7017-3464-45A3-BAED-DA10EA58E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615AAF-7818-452B-9404-033345E54191}"/>
              </a:ext>
            </a:extLst>
          </p:cNvPr>
          <p:cNvSpPr>
            <a:spLocks noGrp="1"/>
          </p:cNvSpPr>
          <p:nvPr>
            <p:ph type="dt" sz="half" idx="10"/>
          </p:nvPr>
        </p:nvSpPr>
        <p:spPr/>
        <p:txBody>
          <a:bodyPr/>
          <a:lstStyle/>
          <a:p>
            <a:fld id="{C9EBC83F-473B-47CB-B33A-59979DF0E57F}" type="datetime1">
              <a:rPr lang="fr-FR" smtClean="0"/>
              <a:t>17/10/2024</a:t>
            </a:fld>
            <a:endParaRPr lang="fr-FR"/>
          </a:p>
        </p:txBody>
      </p:sp>
      <p:sp>
        <p:nvSpPr>
          <p:cNvPr id="6" name="Espace réservé du pied de page 5">
            <a:extLst>
              <a:ext uri="{FF2B5EF4-FFF2-40B4-BE49-F238E27FC236}">
                <a16:creationId xmlns:a16="http://schemas.microsoft.com/office/drawing/2014/main" id="{754FD3AC-B784-4E52-91CA-9B6E97560512}"/>
              </a:ext>
            </a:extLst>
          </p:cNvPr>
          <p:cNvSpPr>
            <a:spLocks noGrp="1"/>
          </p:cNvSpPr>
          <p:nvPr>
            <p:ph type="ftr" sz="quarter" idx="11"/>
          </p:nvPr>
        </p:nvSpPr>
        <p:spPr/>
        <p:txBody>
          <a:bodyPr/>
          <a:lstStyle/>
          <a:p>
            <a:r>
              <a:rPr lang="fr-FR"/>
              <a:t>ANCP&amp;AF</a:t>
            </a:r>
          </a:p>
        </p:txBody>
      </p:sp>
      <p:sp>
        <p:nvSpPr>
          <p:cNvPr id="7" name="Espace réservé du numéro de diapositive 6">
            <a:extLst>
              <a:ext uri="{FF2B5EF4-FFF2-40B4-BE49-F238E27FC236}">
                <a16:creationId xmlns:a16="http://schemas.microsoft.com/office/drawing/2014/main" id="{5FAE93B9-EEA8-4A4F-B945-D964490B05C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91109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85F45-4774-4FC4-ACA0-6444465733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B432F9-20C3-464C-BEC4-377D11ABD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68A08CB-508D-47FD-B496-7613E2704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87BEF3-8655-40BF-9AE6-ED61E8332C4C}"/>
              </a:ext>
            </a:extLst>
          </p:cNvPr>
          <p:cNvSpPr>
            <a:spLocks noGrp="1"/>
          </p:cNvSpPr>
          <p:nvPr>
            <p:ph type="dt" sz="half" idx="10"/>
          </p:nvPr>
        </p:nvSpPr>
        <p:spPr/>
        <p:txBody>
          <a:bodyPr/>
          <a:lstStyle/>
          <a:p>
            <a:fld id="{8623D0AF-AFCB-4604-A68B-AE629AE9B050}" type="datetime1">
              <a:rPr lang="fr-FR" smtClean="0"/>
              <a:t>17/10/2024</a:t>
            </a:fld>
            <a:endParaRPr lang="fr-FR"/>
          </a:p>
        </p:txBody>
      </p:sp>
      <p:sp>
        <p:nvSpPr>
          <p:cNvPr id="6" name="Espace réservé du pied de page 5">
            <a:extLst>
              <a:ext uri="{FF2B5EF4-FFF2-40B4-BE49-F238E27FC236}">
                <a16:creationId xmlns:a16="http://schemas.microsoft.com/office/drawing/2014/main" id="{8C751924-5945-4565-BA58-1C04164F9B1A}"/>
              </a:ext>
            </a:extLst>
          </p:cNvPr>
          <p:cNvSpPr>
            <a:spLocks noGrp="1"/>
          </p:cNvSpPr>
          <p:nvPr>
            <p:ph type="ftr" sz="quarter" idx="11"/>
          </p:nvPr>
        </p:nvSpPr>
        <p:spPr/>
        <p:txBody>
          <a:bodyPr/>
          <a:lstStyle/>
          <a:p>
            <a:r>
              <a:rPr lang="fr-FR"/>
              <a:t>ANCP&amp;AF</a:t>
            </a:r>
          </a:p>
        </p:txBody>
      </p:sp>
      <p:sp>
        <p:nvSpPr>
          <p:cNvPr id="7" name="Espace réservé du numéro de diapositive 6">
            <a:extLst>
              <a:ext uri="{FF2B5EF4-FFF2-40B4-BE49-F238E27FC236}">
                <a16:creationId xmlns:a16="http://schemas.microsoft.com/office/drawing/2014/main" id="{7E1F3801-2EDF-4656-8409-8972E045EE5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2797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DE988D-2B43-459E-9CAA-F4E683250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17F668-4597-4B2F-AAC5-72DADA1C3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3068AF-9CE5-469C-B35A-BFDE9A5C9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C22F8-07A7-437D-86A9-DA94971C3CFE}" type="datetime1">
              <a:rPr lang="fr-FR" smtClean="0"/>
              <a:t>17/10/2024</a:t>
            </a:fld>
            <a:endParaRPr lang="fr-FR"/>
          </a:p>
        </p:txBody>
      </p:sp>
      <p:sp>
        <p:nvSpPr>
          <p:cNvPr id="5" name="Espace réservé du pied de page 4">
            <a:extLst>
              <a:ext uri="{FF2B5EF4-FFF2-40B4-BE49-F238E27FC236}">
                <a16:creationId xmlns:a16="http://schemas.microsoft.com/office/drawing/2014/main" id="{5A816D4C-38A0-4986-8ABE-3DB560F29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ANCP&amp;AF</a:t>
            </a:r>
          </a:p>
        </p:txBody>
      </p:sp>
      <p:sp>
        <p:nvSpPr>
          <p:cNvPr id="6" name="Espace réservé du numéro de diapositive 5">
            <a:extLst>
              <a:ext uri="{FF2B5EF4-FFF2-40B4-BE49-F238E27FC236}">
                <a16:creationId xmlns:a16="http://schemas.microsoft.com/office/drawing/2014/main" id="{AF3791DF-F791-4F15-8DD1-373FFD08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1AD93-8D42-45F0-AF19-170B13F69A08}" type="slidenum">
              <a:rPr lang="fr-FR" smtClean="0"/>
              <a:t>‹N°›</a:t>
            </a:fld>
            <a:endParaRPr lang="fr-FR"/>
          </a:p>
        </p:txBody>
      </p:sp>
    </p:spTree>
    <p:extLst>
      <p:ext uri="{BB962C8B-B14F-4D97-AF65-F5344CB8AC3E}">
        <p14:creationId xmlns:p14="http://schemas.microsoft.com/office/powerpoint/2010/main" val="19211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1">
            <a:extLst>
              <a:ext uri="{FF2B5EF4-FFF2-40B4-BE49-F238E27FC236}">
                <a16:creationId xmlns:a16="http://schemas.microsoft.com/office/drawing/2014/main" id="{5E93E000-112B-4DD6-9F74-72B6B272BE8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4" name="Groupe 33">
            <a:extLst>
              <a:ext uri="{FF2B5EF4-FFF2-40B4-BE49-F238E27FC236}">
                <a16:creationId xmlns:a16="http://schemas.microsoft.com/office/drawing/2014/main" id="{EE3A3324-139F-4819-A0A1-6B0378000549}"/>
              </a:ext>
            </a:extLst>
          </p:cNvPr>
          <p:cNvGrpSpPr/>
          <p:nvPr/>
        </p:nvGrpSpPr>
        <p:grpSpPr>
          <a:xfrm>
            <a:off x="5965717" y="2454886"/>
            <a:ext cx="4320000" cy="4320000"/>
            <a:chOff x="1730950" y="881519"/>
            <a:chExt cx="1079801" cy="1291914"/>
          </a:xfrm>
          <a:solidFill>
            <a:srgbClr val="0070C0"/>
          </a:solidFill>
        </p:grpSpPr>
        <p:sp>
          <p:nvSpPr>
            <p:cNvPr id="35" name="Ellipse 34">
              <a:extLst>
                <a:ext uri="{FF2B5EF4-FFF2-40B4-BE49-F238E27FC236}">
                  <a16:creationId xmlns:a16="http://schemas.microsoft.com/office/drawing/2014/main" id="{645549D4-B9F1-4B5D-87DA-09D639CB618C}"/>
                </a:ext>
              </a:extLst>
            </p:cNvPr>
            <p:cNvSpPr/>
            <p:nvPr/>
          </p:nvSpPr>
          <p:spPr>
            <a:xfrm>
              <a:off x="1730950" y="881519"/>
              <a:ext cx="1079801" cy="1291914"/>
            </a:xfrm>
            <a:prstGeom prst="ellipse">
              <a:avLst/>
            </a:prstGeom>
            <a:solidFill>
              <a:schemeClr val="bg1"/>
            </a:solidFill>
            <a:ln w="76200">
              <a:solidFill>
                <a:schemeClr val="accent5"/>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36" name="Ellipse 4">
              <a:extLst>
                <a:ext uri="{FF2B5EF4-FFF2-40B4-BE49-F238E27FC236}">
                  <a16:creationId xmlns:a16="http://schemas.microsoft.com/office/drawing/2014/main" id="{3843D548-D450-4E7A-8441-771BAE1E8B36}"/>
                </a:ext>
              </a:extLst>
            </p:cNvPr>
            <p:cNvSpPr txBox="1"/>
            <p:nvPr/>
          </p:nvSpPr>
          <p:spPr>
            <a:xfrm>
              <a:off x="1798994" y="1200473"/>
              <a:ext cx="943713" cy="78490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a:lnSpc>
                  <a:spcPct val="107000"/>
                </a:lnSpc>
              </a:pPr>
              <a:r>
                <a:rPr lang="fr-FR" sz="2000" dirty="0">
                  <a:solidFill>
                    <a:schemeClr val="tx1"/>
                  </a:solidFill>
                  <a:latin typeface="Bookman Old Style" panose="02050604050505020204" pitchFamily="18" charset="0"/>
                  <a:ea typeface="Times New Roman" panose="02020603050405020304" pitchFamily="18" charset="0"/>
                  <a:cs typeface="Calibri" panose="020F0502020204030204" pitchFamily="34" charset="0"/>
                </a:rPr>
                <a:t>E</a:t>
              </a:r>
              <a:r>
                <a:rPr lang="fr-FR" sz="20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ntre les arts plastiques </a:t>
              </a:r>
            </a:p>
            <a:p>
              <a:pPr algn="ctr">
                <a:lnSpc>
                  <a:spcPct val="107000"/>
                </a:lnSpc>
              </a:pPr>
              <a:r>
                <a:rPr lang="fr-FR" sz="20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et le sport </a:t>
              </a:r>
              <a:endParaRPr lang="fr-FR" sz="2000" dirty="0">
                <a:solidFill>
                  <a:schemeClr val="tx1"/>
                </a:solidFill>
                <a:latin typeface="Bookman Old Style" panose="02050604050505020204" pitchFamily="18" charset="0"/>
                <a:ea typeface="Times New Roman" panose="02020603050405020304" pitchFamily="18" charset="0"/>
                <a:cs typeface="Calibri" panose="020F0502020204030204" pitchFamily="34" charset="0"/>
              </a:endParaRPr>
            </a:p>
            <a:p>
              <a:pPr algn="ctr">
                <a:lnSpc>
                  <a:spcPct val="107000"/>
                </a:lnSpc>
              </a:pPr>
              <a:endParaRPr lang="fr-FR" sz="20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pPr>
              <a:r>
                <a:rPr lang="fr-FR" sz="2000" dirty="0">
                  <a:solidFill>
                    <a:schemeClr val="tx1"/>
                  </a:solidFill>
                  <a:latin typeface="Bookman Old Style" panose="02050604050505020204" pitchFamily="18" charset="0"/>
                  <a:ea typeface="Times New Roman" panose="02020603050405020304" pitchFamily="18" charset="0"/>
                  <a:cs typeface="Calibri" panose="020F0502020204030204" pitchFamily="34" charset="0"/>
                </a:rPr>
                <a:t>P</a:t>
              </a:r>
              <a:r>
                <a:rPr lang="fr-FR" sz="20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romouvoir </a:t>
              </a:r>
              <a:r>
                <a:rPr lang="fr-FR" sz="2000" dirty="0">
                  <a:solidFill>
                    <a:schemeClr val="tx1"/>
                  </a:solidFill>
                  <a:latin typeface="Bookman Old Style" panose="02050604050505020204" pitchFamily="18" charset="0"/>
                  <a:ea typeface="Times New Roman" panose="02020603050405020304" pitchFamily="18" charset="0"/>
                  <a:cs typeface="Calibri" panose="020F0502020204030204" pitchFamily="34" charset="0"/>
                </a:rPr>
                <a:t>des liens entre </a:t>
              </a:r>
              <a:r>
                <a:rPr lang="fr-FR" sz="20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les pratiques sportives, </a:t>
              </a:r>
            </a:p>
            <a:p>
              <a:pPr algn="ctr">
                <a:lnSpc>
                  <a:spcPct val="107000"/>
                </a:lnSpc>
              </a:pPr>
              <a:r>
                <a:rPr lang="fr-FR" sz="2000" dirty="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culturelles et artistiques</a:t>
              </a:r>
              <a:r>
                <a:rPr lang="fr-FR"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Ellipse 3"/>
          <p:cNvSpPr/>
          <p:nvPr/>
        </p:nvSpPr>
        <p:spPr>
          <a:xfrm>
            <a:off x="151128" y="297045"/>
            <a:ext cx="2173850" cy="2157841"/>
          </a:xfrm>
          <a:prstGeom prst="ellipse">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rotWithShape="1">
          <a:blip r:embed="rId3" cstate="hqprint">
            <a:extLst>
              <a:ext uri="{28A0092B-C50C-407E-A947-70E740481C1C}">
                <a14:useLocalDpi xmlns:a14="http://schemas.microsoft.com/office/drawing/2010/main" val="0"/>
              </a:ext>
            </a:extLst>
          </a:blip>
          <a:srcRect l="1989" t="798" r="1754" b="1034"/>
          <a:stretch/>
        </p:blipFill>
        <p:spPr>
          <a:xfrm>
            <a:off x="597208" y="659305"/>
            <a:ext cx="1312341" cy="1433319"/>
          </a:xfrm>
          <a:prstGeom prst="rect">
            <a:avLst/>
          </a:prstGeom>
          <a:ln>
            <a:noFill/>
          </a:ln>
          <a:effectLst/>
        </p:spPr>
      </p:pic>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4731" y="3873732"/>
            <a:ext cx="2765631" cy="2635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Ellipse 8"/>
          <p:cNvSpPr/>
          <p:nvPr/>
        </p:nvSpPr>
        <p:spPr>
          <a:xfrm>
            <a:off x="8125717" y="184666"/>
            <a:ext cx="3433684" cy="332882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790452" y="1112345"/>
            <a:ext cx="4104214" cy="1077218"/>
          </a:xfrm>
          <a:prstGeom prst="rect">
            <a:avLst/>
          </a:prstGeom>
          <a:noFill/>
        </p:spPr>
        <p:txBody>
          <a:bodyPr wrap="square" rtlCol="0">
            <a:spAutoFit/>
          </a:bodyPr>
          <a:lstStyle/>
          <a:p>
            <a:pPr algn="ctr"/>
            <a:r>
              <a:rPr lang="fr-FR" sz="3200" b="1" dirty="0">
                <a:ln>
                  <a:solidFill>
                    <a:schemeClr val="tx1"/>
                  </a:solidFill>
                </a:ln>
                <a:solidFill>
                  <a:srgbClr val="FF0000"/>
                </a:solidFill>
                <a:latin typeface="Castellar" panose="020A0402060406010301" pitchFamily="18" charset="0"/>
              </a:rPr>
              <a:t>DEFI </a:t>
            </a:r>
          </a:p>
          <a:p>
            <a:pPr algn="ctr"/>
            <a:r>
              <a:rPr lang="fr-FR" sz="3200" b="1" dirty="0">
                <a:ln>
                  <a:solidFill>
                    <a:schemeClr val="tx1"/>
                  </a:solidFill>
                </a:ln>
                <a:solidFill>
                  <a:srgbClr val="FF0000"/>
                </a:solidFill>
                <a:latin typeface="Castellar" panose="020A0402060406010301" pitchFamily="18" charset="0"/>
              </a:rPr>
              <a:t>ART ET SPORT</a:t>
            </a:r>
          </a:p>
        </p:txBody>
      </p:sp>
      <p:grpSp>
        <p:nvGrpSpPr>
          <p:cNvPr id="24" name="Groupe 23">
            <a:extLst>
              <a:ext uri="{FF2B5EF4-FFF2-40B4-BE49-F238E27FC236}">
                <a16:creationId xmlns:a16="http://schemas.microsoft.com/office/drawing/2014/main" id="{BD3B15C5-BB66-4945-B2A9-4EEBC85C5977}"/>
              </a:ext>
            </a:extLst>
          </p:cNvPr>
          <p:cNvGrpSpPr/>
          <p:nvPr/>
        </p:nvGrpSpPr>
        <p:grpSpPr>
          <a:xfrm>
            <a:off x="1988523" y="688726"/>
            <a:ext cx="2901560" cy="2836096"/>
            <a:chOff x="2485302" y="4228165"/>
            <a:chExt cx="1219596" cy="1219596"/>
          </a:xfrm>
          <a:noFill/>
        </p:grpSpPr>
        <p:sp>
          <p:nvSpPr>
            <p:cNvPr id="25" name="Ellipse 24">
              <a:extLst>
                <a:ext uri="{FF2B5EF4-FFF2-40B4-BE49-F238E27FC236}">
                  <a16:creationId xmlns:a16="http://schemas.microsoft.com/office/drawing/2014/main" id="{91A27984-011A-4499-99D0-05B61AE1269B}"/>
                </a:ext>
              </a:extLst>
            </p:cNvPr>
            <p:cNvSpPr/>
            <p:nvPr/>
          </p:nvSpPr>
          <p:spPr>
            <a:xfrm>
              <a:off x="2485302" y="4228165"/>
              <a:ext cx="1219596" cy="1219596"/>
            </a:xfrm>
            <a:prstGeom prst="ellipse">
              <a:avLst/>
            </a:prstGeom>
            <a:grpFill/>
            <a:ln w="76200">
              <a:solidFill>
                <a:srgbClr val="00B050"/>
              </a:solidFill>
            </a:ln>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26" name="Ellipse 4">
              <a:extLst>
                <a:ext uri="{FF2B5EF4-FFF2-40B4-BE49-F238E27FC236}">
                  <a16:creationId xmlns:a16="http://schemas.microsoft.com/office/drawing/2014/main" id="{20F28940-58EF-4670-97CF-F3D9782D36A4}"/>
                </a:ext>
              </a:extLst>
            </p:cNvPr>
            <p:cNvSpPr txBox="1"/>
            <p:nvPr/>
          </p:nvSpPr>
          <p:spPr>
            <a:xfrm>
              <a:off x="2686511" y="4462854"/>
              <a:ext cx="862384" cy="75955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dirty="0">
                  <a:solidFill>
                    <a:schemeClr val="tx1"/>
                  </a:solidFill>
                  <a:latin typeface="Bookman Old Style" panose="02050604050505020204" pitchFamily="18" charset="0"/>
                </a:rPr>
                <a:t>Une thématique, une consigne simple pour un rituel d’un mois en arts plastiques</a:t>
              </a:r>
              <a:endParaRPr lang="fr-FR" kern="1200" dirty="0">
                <a:solidFill>
                  <a:schemeClr val="tx1"/>
                </a:solidFill>
                <a:latin typeface="Bookman Old Style" panose="02050604050505020204" pitchFamily="18" charset="0"/>
              </a:endParaRPr>
            </a:p>
          </p:txBody>
        </p:sp>
      </p:grpSp>
      <p:sp>
        <p:nvSpPr>
          <p:cNvPr id="3" name="Espace réservé du pied de page 2">
            <a:extLst>
              <a:ext uri="{FF2B5EF4-FFF2-40B4-BE49-F238E27FC236}">
                <a16:creationId xmlns:a16="http://schemas.microsoft.com/office/drawing/2014/main" id="{EA260FCE-2256-47B2-A4D8-0A60FEDD0592}"/>
              </a:ext>
            </a:extLst>
          </p:cNvPr>
          <p:cNvSpPr>
            <a:spLocks noGrp="1"/>
          </p:cNvSpPr>
          <p:nvPr>
            <p:ph type="ftr" sz="quarter" idx="11"/>
          </p:nvPr>
        </p:nvSpPr>
        <p:spPr/>
        <p:txBody>
          <a:bodyPr/>
          <a:lstStyle/>
          <a:p>
            <a:r>
              <a:rPr lang="fr-FR"/>
              <a:t>ANCP&amp;AF</a:t>
            </a:r>
          </a:p>
        </p:txBody>
      </p:sp>
    </p:spTree>
    <p:extLst>
      <p:ext uri="{BB962C8B-B14F-4D97-AF65-F5344CB8AC3E}">
        <p14:creationId xmlns:p14="http://schemas.microsoft.com/office/powerpoint/2010/main" val="1568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Arc plein 4">
            <a:extLst>
              <a:ext uri="{FF2B5EF4-FFF2-40B4-BE49-F238E27FC236}">
                <a16:creationId xmlns:a16="http://schemas.microsoft.com/office/drawing/2014/main" id="{BEED4ED2-F311-4351-B563-86C3B4DD64B4}"/>
              </a:ext>
            </a:extLst>
          </p:cNvPr>
          <p:cNvSpPr/>
          <p:nvPr/>
        </p:nvSpPr>
        <p:spPr>
          <a:xfrm>
            <a:off x="4026365" y="1557243"/>
            <a:ext cx="4503011" cy="4503011"/>
          </a:xfrm>
          <a:prstGeom prst="blockArc">
            <a:avLst>
              <a:gd name="adj1" fmla="val 13027247"/>
              <a:gd name="adj2" fmla="val 16272768"/>
              <a:gd name="adj3" fmla="val 3900"/>
            </a:avLst>
          </a:prstGeom>
          <a:solidFill>
            <a:schemeClr val="bg1"/>
          </a:solidFill>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6" name="Arc plein 5">
            <a:extLst>
              <a:ext uri="{FF2B5EF4-FFF2-40B4-BE49-F238E27FC236}">
                <a16:creationId xmlns:a16="http://schemas.microsoft.com/office/drawing/2014/main" id="{5DF414D8-5D46-420D-B4C4-16371F1CD019}"/>
              </a:ext>
            </a:extLst>
          </p:cNvPr>
          <p:cNvSpPr/>
          <p:nvPr/>
        </p:nvSpPr>
        <p:spPr>
          <a:xfrm>
            <a:off x="4061507" y="1509493"/>
            <a:ext cx="4503011" cy="4503011"/>
          </a:xfrm>
          <a:prstGeom prst="blockArc">
            <a:avLst>
              <a:gd name="adj1" fmla="val 9951306"/>
              <a:gd name="adj2" fmla="val 12934919"/>
              <a:gd name="adj3" fmla="val 3900"/>
            </a:avLst>
          </a:prstGeom>
          <a:solidFill>
            <a:schemeClr val="bg1"/>
          </a:solidFill>
        </p:spPr>
        <p:style>
          <a:lnRef idx="0">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sp>
      <p:sp>
        <p:nvSpPr>
          <p:cNvPr id="8" name="Arc plein 7">
            <a:extLst>
              <a:ext uri="{FF2B5EF4-FFF2-40B4-BE49-F238E27FC236}">
                <a16:creationId xmlns:a16="http://schemas.microsoft.com/office/drawing/2014/main" id="{1F44529A-21A2-42CD-8432-A259E33DF492}"/>
              </a:ext>
            </a:extLst>
          </p:cNvPr>
          <p:cNvSpPr/>
          <p:nvPr/>
        </p:nvSpPr>
        <p:spPr>
          <a:xfrm>
            <a:off x="4073091" y="1557738"/>
            <a:ext cx="4503011" cy="4503011"/>
          </a:xfrm>
          <a:prstGeom prst="blockArc">
            <a:avLst>
              <a:gd name="adj1" fmla="val 6942857"/>
              <a:gd name="adj2" fmla="val 10028571"/>
              <a:gd name="adj3" fmla="val 3900"/>
            </a:avLst>
          </a:prstGeom>
          <a:solidFill>
            <a:schemeClr val="bg1"/>
          </a:solidFill>
        </p:spPr>
        <p:style>
          <a:lnRef idx="0">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9" name="Arc plein 8">
            <a:extLst>
              <a:ext uri="{FF2B5EF4-FFF2-40B4-BE49-F238E27FC236}">
                <a16:creationId xmlns:a16="http://schemas.microsoft.com/office/drawing/2014/main" id="{010EF305-BF72-434F-8C29-B28CCFE161A8}"/>
              </a:ext>
            </a:extLst>
          </p:cNvPr>
          <p:cNvSpPr/>
          <p:nvPr/>
        </p:nvSpPr>
        <p:spPr>
          <a:xfrm>
            <a:off x="4073091" y="1557738"/>
            <a:ext cx="4503011" cy="4503011"/>
          </a:xfrm>
          <a:prstGeom prst="blockArc">
            <a:avLst>
              <a:gd name="adj1" fmla="val 3857143"/>
              <a:gd name="adj2" fmla="val 6942857"/>
              <a:gd name="adj3" fmla="val 3900"/>
            </a:avLst>
          </a:prstGeom>
          <a:solidFill>
            <a:schemeClr val="bg1"/>
          </a:solidFill>
        </p:spPr>
        <p:style>
          <a:lnRef idx="0">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0" name="Arc plein 9">
            <a:extLst>
              <a:ext uri="{FF2B5EF4-FFF2-40B4-BE49-F238E27FC236}">
                <a16:creationId xmlns:a16="http://schemas.microsoft.com/office/drawing/2014/main" id="{259D5AB8-1250-44A2-B213-55F60AAF990E}"/>
              </a:ext>
            </a:extLst>
          </p:cNvPr>
          <p:cNvSpPr/>
          <p:nvPr/>
        </p:nvSpPr>
        <p:spPr>
          <a:xfrm>
            <a:off x="4073091" y="1557738"/>
            <a:ext cx="4503011" cy="4503011"/>
          </a:xfrm>
          <a:prstGeom prst="blockArc">
            <a:avLst>
              <a:gd name="adj1" fmla="val 771429"/>
              <a:gd name="adj2" fmla="val 3857143"/>
              <a:gd name="adj3" fmla="val 3900"/>
            </a:avLst>
          </a:prstGeom>
          <a:solidFill>
            <a:schemeClr val="bg1"/>
          </a:solidFill>
        </p:spPr>
        <p:style>
          <a:lnRef idx="0">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38" name="Arc plein 37">
            <a:extLst>
              <a:ext uri="{FF2B5EF4-FFF2-40B4-BE49-F238E27FC236}">
                <a16:creationId xmlns:a16="http://schemas.microsoft.com/office/drawing/2014/main" id="{48ED8F73-5F55-4E32-8186-42D00A143F41}"/>
              </a:ext>
            </a:extLst>
          </p:cNvPr>
          <p:cNvSpPr/>
          <p:nvPr/>
        </p:nvSpPr>
        <p:spPr>
          <a:xfrm>
            <a:off x="4073091" y="1557738"/>
            <a:ext cx="4503011" cy="4503011"/>
          </a:xfrm>
          <a:prstGeom prst="blockArc">
            <a:avLst>
              <a:gd name="adj1" fmla="val 19285714"/>
              <a:gd name="adj2" fmla="val 771429"/>
              <a:gd name="adj3" fmla="val 3900"/>
            </a:avLst>
          </a:prstGeom>
          <a:solidFill>
            <a:schemeClr val="bg1"/>
          </a:solidFill>
        </p:spPr>
        <p:style>
          <a:lnRef idx="0">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sp>
      <p:sp>
        <p:nvSpPr>
          <p:cNvPr id="39" name="Arc plein 38">
            <a:extLst>
              <a:ext uri="{FF2B5EF4-FFF2-40B4-BE49-F238E27FC236}">
                <a16:creationId xmlns:a16="http://schemas.microsoft.com/office/drawing/2014/main" id="{0E1BD949-75B4-4131-9F16-E1E5BE9F3CAC}"/>
              </a:ext>
            </a:extLst>
          </p:cNvPr>
          <p:cNvSpPr/>
          <p:nvPr/>
        </p:nvSpPr>
        <p:spPr>
          <a:xfrm>
            <a:off x="4073091" y="1557738"/>
            <a:ext cx="4503011" cy="4503011"/>
          </a:xfrm>
          <a:prstGeom prst="blockArc">
            <a:avLst>
              <a:gd name="adj1" fmla="val 16200000"/>
              <a:gd name="adj2" fmla="val 19285714"/>
              <a:gd name="adj3" fmla="val 3900"/>
            </a:avLst>
          </a:prstGeom>
          <a:solidFill>
            <a:schemeClr val="bg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Forme libre : forme 39">
            <a:extLst>
              <a:ext uri="{FF2B5EF4-FFF2-40B4-BE49-F238E27FC236}">
                <a16:creationId xmlns:a16="http://schemas.microsoft.com/office/drawing/2014/main" id="{C61CB02E-0179-4177-B127-21239383279B}"/>
              </a:ext>
            </a:extLst>
          </p:cNvPr>
          <p:cNvSpPr/>
          <p:nvPr/>
        </p:nvSpPr>
        <p:spPr>
          <a:xfrm>
            <a:off x="5260620" y="2785035"/>
            <a:ext cx="2127952" cy="2048417"/>
          </a:xfrm>
          <a:custGeom>
            <a:avLst/>
            <a:gdLst>
              <a:gd name="connsiteX0" fmla="*/ 0 w 2127952"/>
              <a:gd name="connsiteY0" fmla="*/ 1024209 h 2048417"/>
              <a:gd name="connsiteX1" fmla="*/ 1063976 w 2127952"/>
              <a:gd name="connsiteY1" fmla="*/ 0 h 2048417"/>
              <a:gd name="connsiteX2" fmla="*/ 2127952 w 2127952"/>
              <a:gd name="connsiteY2" fmla="*/ 1024209 h 2048417"/>
              <a:gd name="connsiteX3" fmla="*/ 1063976 w 2127952"/>
              <a:gd name="connsiteY3" fmla="*/ 2048418 h 2048417"/>
              <a:gd name="connsiteX4" fmla="*/ 0 w 2127952"/>
              <a:gd name="connsiteY4" fmla="*/ 1024209 h 2048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952" h="2048417">
                <a:moveTo>
                  <a:pt x="0" y="1024209"/>
                </a:moveTo>
                <a:cubicBezTo>
                  <a:pt x="0" y="458554"/>
                  <a:pt x="476358" y="0"/>
                  <a:pt x="1063976" y="0"/>
                </a:cubicBezTo>
                <a:cubicBezTo>
                  <a:pt x="1651594" y="0"/>
                  <a:pt x="2127952" y="458554"/>
                  <a:pt x="2127952" y="1024209"/>
                </a:cubicBezTo>
                <a:cubicBezTo>
                  <a:pt x="2127952" y="1589864"/>
                  <a:pt x="1651594" y="2048418"/>
                  <a:pt x="1063976" y="2048418"/>
                </a:cubicBezTo>
                <a:cubicBezTo>
                  <a:pt x="476358" y="2048418"/>
                  <a:pt x="0" y="1589864"/>
                  <a:pt x="0" y="1024209"/>
                </a:cubicBez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4491" tIns="322844" rIns="334491" bIns="322844"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UN JOUR,       UN DESSIN</a:t>
            </a:r>
          </a:p>
          <a:p>
            <a:pPr marL="0" lvl="0" indent="0" algn="ctr" defTabSz="800100">
              <a:lnSpc>
                <a:spcPct val="90000"/>
              </a:lnSpc>
              <a:spcBef>
                <a:spcPct val="0"/>
              </a:spcBef>
              <a:spcAft>
                <a:spcPct val="35000"/>
              </a:spcAft>
              <a:buNone/>
            </a:pPr>
            <a:r>
              <a:rPr lang="fr-FR" sz="1800" b="1" kern="1200" dirty="0">
                <a:solidFill>
                  <a:schemeClr val="tx1"/>
                </a:solidFill>
              </a:rPr>
              <a:t>UN JOUR,            UNE OEUVRE</a:t>
            </a:r>
          </a:p>
        </p:txBody>
      </p:sp>
      <p:sp>
        <p:nvSpPr>
          <p:cNvPr id="41" name="Forme libre : forme 40">
            <a:extLst>
              <a:ext uri="{FF2B5EF4-FFF2-40B4-BE49-F238E27FC236}">
                <a16:creationId xmlns:a16="http://schemas.microsoft.com/office/drawing/2014/main" id="{822B27FA-38EC-436A-9A29-2A08A5D239A9}"/>
              </a:ext>
            </a:extLst>
          </p:cNvPr>
          <p:cNvSpPr/>
          <p:nvPr/>
        </p:nvSpPr>
        <p:spPr>
          <a:xfrm>
            <a:off x="5714798" y="991845"/>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chemeClr val="accent1"/>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rPr>
              <a:t>1- Quoi</a:t>
            </a:r>
          </a:p>
        </p:txBody>
      </p:sp>
      <p:sp>
        <p:nvSpPr>
          <p:cNvPr id="42" name="Forme libre : forme 41">
            <a:extLst>
              <a:ext uri="{FF2B5EF4-FFF2-40B4-BE49-F238E27FC236}">
                <a16:creationId xmlns:a16="http://schemas.microsoft.com/office/drawing/2014/main" id="{8A03453C-3032-46E4-B216-3EC6A16D356B}"/>
              </a:ext>
            </a:extLst>
          </p:cNvPr>
          <p:cNvSpPr/>
          <p:nvPr/>
        </p:nvSpPr>
        <p:spPr>
          <a:xfrm>
            <a:off x="7440769" y="1823029"/>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rgbClr val="FFFF00"/>
          </a:solidFill>
          <a:ln>
            <a:noFill/>
          </a:ln>
        </p:spPr>
        <p:style>
          <a:lnRef idx="2">
            <a:schemeClr val="lt1">
              <a:hueOff val="0"/>
              <a:satOff val="0"/>
              <a:lumOff val="0"/>
              <a:alphaOff val="0"/>
            </a:schemeClr>
          </a:lnRef>
          <a:fillRef idx="1">
            <a:scrgbClr r="0" g="0" b="0"/>
          </a:fillRef>
          <a:effectRef idx="0">
            <a:schemeClr val="accent2">
              <a:hueOff val="-242561"/>
              <a:satOff val="-13988"/>
              <a:lumOff val="1438"/>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2- (pour) Qui</a:t>
            </a:r>
          </a:p>
        </p:txBody>
      </p:sp>
      <p:sp>
        <p:nvSpPr>
          <p:cNvPr id="43" name="Forme libre : forme 42">
            <a:extLst>
              <a:ext uri="{FF2B5EF4-FFF2-40B4-BE49-F238E27FC236}">
                <a16:creationId xmlns:a16="http://schemas.microsoft.com/office/drawing/2014/main" id="{1FDB3FE8-EFF2-473F-B2DC-80F6732CB70B}"/>
              </a:ext>
            </a:extLst>
          </p:cNvPr>
          <p:cNvSpPr/>
          <p:nvPr/>
        </p:nvSpPr>
        <p:spPr>
          <a:xfrm>
            <a:off x="7867049" y="3690682"/>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485121"/>
              <a:satOff val="-27976"/>
              <a:lumOff val="2876"/>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3- Où</a:t>
            </a:r>
          </a:p>
        </p:txBody>
      </p:sp>
      <p:sp>
        <p:nvSpPr>
          <p:cNvPr id="44" name="Forme libre : forme 43">
            <a:extLst>
              <a:ext uri="{FF2B5EF4-FFF2-40B4-BE49-F238E27FC236}">
                <a16:creationId xmlns:a16="http://schemas.microsoft.com/office/drawing/2014/main" id="{E3F091A1-4575-4A14-8DE5-BDC3B52761C5}"/>
              </a:ext>
            </a:extLst>
          </p:cNvPr>
          <p:cNvSpPr/>
          <p:nvPr/>
        </p:nvSpPr>
        <p:spPr>
          <a:xfrm>
            <a:off x="6672640" y="5188424"/>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chemeClr val="accent6"/>
          </a:solidFill>
          <a:ln>
            <a:noFill/>
          </a:ln>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rPr>
              <a:t>4- Quand</a:t>
            </a:r>
          </a:p>
        </p:txBody>
      </p:sp>
      <p:sp>
        <p:nvSpPr>
          <p:cNvPr id="45" name="Forme libre : forme 44">
            <a:extLst>
              <a:ext uri="{FF2B5EF4-FFF2-40B4-BE49-F238E27FC236}">
                <a16:creationId xmlns:a16="http://schemas.microsoft.com/office/drawing/2014/main" id="{57D6730F-A7AB-44FD-ABF6-D4387E00207D}"/>
              </a:ext>
            </a:extLst>
          </p:cNvPr>
          <p:cNvSpPr/>
          <p:nvPr/>
        </p:nvSpPr>
        <p:spPr>
          <a:xfrm>
            <a:off x="4756956" y="5188424"/>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rgbClr val="FF0000"/>
          </a:solidFill>
          <a:ln>
            <a:noFill/>
          </a:ln>
        </p:spPr>
        <p:style>
          <a:lnRef idx="2">
            <a:schemeClr val="lt1">
              <a:hueOff val="0"/>
              <a:satOff val="0"/>
              <a:lumOff val="0"/>
              <a:alphaOff val="0"/>
            </a:schemeClr>
          </a:lnRef>
          <a:fillRef idx="1">
            <a:scrgbClr r="0" g="0" b="0"/>
          </a:fillRef>
          <a:effectRef idx="0">
            <a:schemeClr val="accent2">
              <a:hueOff val="-970242"/>
              <a:satOff val="-55952"/>
              <a:lumOff val="5752"/>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rPr>
              <a:t>5- </a:t>
            </a:r>
            <a:r>
              <a:rPr lang="fr-FR" sz="1600" kern="1200" dirty="0">
                <a:solidFill>
                  <a:schemeClr val="bg1"/>
                </a:solidFill>
              </a:rPr>
              <a:t>Comment</a:t>
            </a:r>
          </a:p>
        </p:txBody>
      </p:sp>
      <p:sp>
        <p:nvSpPr>
          <p:cNvPr id="46" name="Forme libre : forme 45">
            <a:extLst>
              <a:ext uri="{FF2B5EF4-FFF2-40B4-BE49-F238E27FC236}">
                <a16:creationId xmlns:a16="http://schemas.microsoft.com/office/drawing/2014/main" id="{3BE2BB2F-0D57-4006-81C9-D04872BA2D55}"/>
              </a:ext>
            </a:extLst>
          </p:cNvPr>
          <p:cNvSpPr/>
          <p:nvPr/>
        </p:nvSpPr>
        <p:spPr>
          <a:xfrm>
            <a:off x="3562547" y="3690682"/>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chemeClr val="tx1"/>
          </a:solidFill>
          <a:ln>
            <a:noFill/>
          </a:ln>
        </p:spPr>
        <p:style>
          <a:lnRef idx="2">
            <a:schemeClr val="lt1">
              <a:hueOff val="0"/>
              <a:satOff val="0"/>
              <a:lumOff val="0"/>
              <a:alphaOff val="0"/>
            </a:schemeClr>
          </a:lnRef>
          <a:fillRef idx="1">
            <a:scrgbClr r="0" g="0" b="0"/>
          </a:fillRef>
          <a:effectRef idx="0">
            <a:schemeClr val="accent2">
              <a:hueOff val="-1212803"/>
              <a:satOff val="-69940"/>
              <a:lumOff val="7190"/>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6-Combien</a:t>
            </a:r>
          </a:p>
        </p:txBody>
      </p:sp>
      <p:sp>
        <p:nvSpPr>
          <p:cNvPr id="47" name="Forme libre : forme 46">
            <a:extLst>
              <a:ext uri="{FF2B5EF4-FFF2-40B4-BE49-F238E27FC236}">
                <a16:creationId xmlns:a16="http://schemas.microsoft.com/office/drawing/2014/main" id="{FB414E94-B540-4D72-88F3-D6350B9A9896}"/>
              </a:ext>
            </a:extLst>
          </p:cNvPr>
          <p:cNvSpPr/>
          <p:nvPr/>
        </p:nvSpPr>
        <p:spPr>
          <a:xfrm>
            <a:off x="3907809" y="1866670"/>
            <a:ext cx="1219596" cy="1219596"/>
          </a:xfrm>
          <a:custGeom>
            <a:avLst/>
            <a:gdLst>
              <a:gd name="connsiteX0" fmla="*/ 0 w 1219596"/>
              <a:gd name="connsiteY0" fmla="*/ 609798 h 1219596"/>
              <a:gd name="connsiteX1" fmla="*/ 609798 w 1219596"/>
              <a:gd name="connsiteY1" fmla="*/ 0 h 1219596"/>
              <a:gd name="connsiteX2" fmla="*/ 1219596 w 1219596"/>
              <a:gd name="connsiteY2" fmla="*/ 609798 h 1219596"/>
              <a:gd name="connsiteX3" fmla="*/ 609798 w 1219596"/>
              <a:gd name="connsiteY3" fmla="*/ 1219596 h 1219596"/>
              <a:gd name="connsiteX4" fmla="*/ 0 w 1219596"/>
              <a:gd name="connsiteY4" fmla="*/ 609798 h 121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96" h="1219596">
                <a:moveTo>
                  <a:pt x="0" y="609798"/>
                </a:moveTo>
                <a:cubicBezTo>
                  <a:pt x="0" y="273016"/>
                  <a:pt x="273016" y="0"/>
                  <a:pt x="609798" y="0"/>
                </a:cubicBezTo>
                <a:cubicBezTo>
                  <a:pt x="946580" y="0"/>
                  <a:pt x="1219596" y="273016"/>
                  <a:pt x="1219596" y="609798"/>
                </a:cubicBezTo>
                <a:cubicBezTo>
                  <a:pt x="1219596" y="946580"/>
                  <a:pt x="946580" y="1219596"/>
                  <a:pt x="609798" y="1219596"/>
                </a:cubicBezTo>
                <a:cubicBezTo>
                  <a:pt x="273016" y="1219596"/>
                  <a:pt x="0" y="946580"/>
                  <a:pt x="0" y="609798"/>
                </a:cubicBezTo>
                <a:close/>
              </a:path>
            </a:pathLst>
          </a:custGeom>
          <a:solidFill>
            <a:srgbClr val="FFFF00"/>
          </a:solidFill>
          <a:ln>
            <a:noFill/>
          </a:ln>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98926" tIns="198926" rIns="198926" bIns="198926"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7-Pourquoi</a:t>
            </a:r>
          </a:p>
        </p:txBody>
      </p:sp>
      <p:grpSp>
        <p:nvGrpSpPr>
          <p:cNvPr id="24" name="Groupe 23">
            <a:extLst>
              <a:ext uri="{FF2B5EF4-FFF2-40B4-BE49-F238E27FC236}">
                <a16:creationId xmlns:a16="http://schemas.microsoft.com/office/drawing/2014/main" id="{E392082F-66EF-4238-8CB9-50D0B5EEFA3C}"/>
              </a:ext>
            </a:extLst>
          </p:cNvPr>
          <p:cNvGrpSpPr/>
          <p:nvPr/>
        </p:nvGrpSpPr>
        <p:grpSpPr>
          <a:xfrm>
            <a:off x="7122694" y="180949"/>
            <a:ext cx="1620430" cy="1574338"/>
            <a:chOff x="7122694" y="180949"/>
            <a:chExt cx="1620430" cy="1574338"/>
          </a:xfrm>
        </p:grpSpPr>
        <p:sp>
          <p:nvSpPr>
            <p:cNvPr id="13" name="Ellipse 12">
              <a:extLst>
                <a:ext uri="{FF2B5EF4-FFF2-40B4-BE49-F238E27FC236}">
                  <a16:creationId xmlns:a16="http://schemas.microsoft.com/office/drawing/2014/main" id="{87DEA527-0BB6-4084-9A6E-BFC98D729E2C}"/>
                </a:ext>
              </a:extLst>
            </p:cNvPr>
            <p:cNvSpPr/>
            <p:nvPr/>
          </p:nvSpPr>
          <p:spPr>
            <a:xfrm>
              <a:off x="7122694" y="180949"/>
              <a:ext cx="1620430" cy="1574338"/>
            </a:xfrm>
            <a:prstGeom prst="ellipse">
              <a:avLst/>
            </a:prstGeom>
            <a:solidFill>
              <a:schemeClr val="bg1"/>
            </a:solidFill>
            <a:ln w="38100">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dirty="0">
                <a:solidFill>
                  <a:schemeClr val="tx1"/>
                </a:solidFill>
              </a:endParaRPr>
            </a:p>
          </p:txBody>
        </p:sp>
        <p:sp>
          <p:nvSpPr>
            <p:cNvPr id="14" name="Ellipse 4">
              <a:extLst>
                <a:ext uri="{FF2B5EF4-FFF2-40B4-BE49-F238E27FC236}">
                  <a16:creationId xmlns:a16="http://schemas.microsoft.com/office/drawing/2014/main" id="{70130BC7-8996-4F01-ACA3-F987C4F9C069}"/>
                </a:ext>
              </a:extLst>
            </p:cNvPr>
            <p:cNvSpPr txBox="1"/>
            <p:nvPr/>
          </p:nvSpPr>
          <p:spPr>
            <a:xfrm>
              <a:off x="7369972" y="460387"/>
              <a:ext cx="1088684" cy="97942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1- Un défi en arts plastiques</a:t>
              </a:r>
            </a:p>
          </p:txBody>
        </p:sp>
      </p:grpSp>
      <p:grpSp>
        <p:nvGrpSpPr>
          <p:cNvPr id="4" name="Groupe 3">
            <a:extLst>
              <a:ext uri="{FF2B5EF4-FFF2-40B4-BE49-F238E27FC236}">
                <a16:creationId xmlns:a16="http://schemas.microsoft.com/office/drawing/2014/main" id="{07F16E5C-862B-4E56-B068-BD41D951DDC5}"/>
              </a:ext>
            </a:extLst>
          </p:cNvPr>
          <p:cNvGrpSpPr/>
          <p:nvPr/>
        </p:nvGrpSpPr>
        <p:grpSpPr>
          <a:xfrm>
            <a:off x="8949392" y="1400545"/>
            <a:ext cx="1219596" cy="1219596"/>
            <a:chOff x="8949392" y="1400545"/>
            <a:chExt cx="1219596" cy="1219596"/>
          </a:xfrm>
        </p:grpSpPr>
        <p:sp>
          <p:nvSpPr>
            <p:cNvPr id="16" name="Ellipse 15">
              <a:extLst>
                <a:ext uri="{FF2B5EF4-FFF2-40B4-BE49-F238E27FC236}">
                  <a16:creationId xmlns:a16="http://schemas.microsoft.com/office/drawing/2014/main" id="{B3C2DCCD-147A-42F6-BCD1-B19E5DFD8A50}"/>
                </a:ext>
              </a:extLst>
            </p:cNvPr>
            <p:cNvSpPr/>
            <p:nvPr/>
          </p:nvSpPr>
          <p:spPr>
            <a:xfrm>
              <a:off x="8949392" y="1400545"/>
              <a:ext cx="1219596" cy="1219596"/>
            </a:xfrm>
            <a:prstGeom prst="ellipse">
              <a:avLst/>
            </a:prstGeom>
            <a:solidFill>
              <a:schemeClr val="bg1"/>
            </a:solidFill>
            <a:ln w="38100">
              <a:solidFill>
                <a:srgbClr val="FFFF66"/>
              </a:solidFill>
            </a:ln>
          </p:spPr>
          <p:style>
            <a:lnRef idx="2">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sp>
        <p:sp>
          <p:nvSpPr>
            <p:cNvPr id="17" name="Ellipse 4">
              <a:extLst>
                <a:ext uri="{FF2B5EF4-FFF2-40B4-BE49-F238E27FC236}">
                  <a16:creationId xmlns:a16="http://schemas.microsoft.com/office/drawing/2014/main" id="{261934AB-D176-4668-9E44-3AE0CA593017}"/>
                </a:ext>
              </a:extLst>
            </p:cNvPr>
            <p:cNvSpPr txBox="1"/>
            <p:nvPr/>
          </p:nvSpPr>
          <p:spPr>
            <a:xfrm>
              <a:off x="9127998" y="1579151"/>
              <a:ext cx="862384" cy="862384"/>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2- Tous les élèves</a:t>
              </a:r>
            </a:p>
            <a:p>
              <a:pPr marL="0" lvl="0" indent="0" algn="ctr" defTabSz="711200">
                <a:lnSpc>
                  <a:spcPct val="90000"/>
                </a:lnSpc>
                <a:spcBef>
                  <a:spcPct val="0"/>
                </a:spcBef>
                <a:spcAft>
                  <a:spcPct val="35000"/>
                </a:spcAft>
                <a:buNone/>
              </a:pPr>
              <a:r>
                <a:rPr lang="fr-FR" sz="1600" dirty="0">
                  <a:solidFill>
                    <a:schemeClr val="tx1"/>
                  </a:solidFill>
                </a:rPr>
                <a:t>C2</a:t>
              </a:r>
              <a:r>
                <a:rPr lang="fr-FR" sz="1600" dirty="0">
                  <a:solidFill>
                    <a:schemeClr val="tx1"/>
                  </a:solidFill>
                  <a:latin typeface="Calibri" panose="020F0502020204030204" pitchFamily="34" charset="0"/>
                  <a:cs typeface="Calibri" panose="020F0502020204030204" pitchFamily="34" charset="0"/>
                </a:rPr>
                <a:t>→C3</a:t>
              </a:r>
              <a:endParaRPr lang="fr-FR" sz="1600" kern="1200" dirty="0">
                <a:solidFill>
                  <a:schemeClr val="tx1"/>
                </a:solidFill>
              </a:endParaRPr>
            </a:p>
          </p:txBody>
        </p:sp>
      </p:grpSp>
      <p:grpSp>
        <p:nvGrpSpPr>
          <p:cNvPr id="18" name="Groupe 17">
            <a:extLst>
              <a:ext uri="{FF2B5EF4-FFF2-40B4-BE49-F238E27FC236}">
                <a16:creationId xmlns:a16="http://schemas.microsoft.com/office/drawing/2014/main" id="{0414722F-65C4-4A46-9786-5B5F3737D871}"/>
              </a:ext>
            </a:extLst>
          </p:cNvPr>
          <p:cNvGrpSpPr/>
          <p:nvPr/>
        </p:nvGrpSpPr>
        <p:grpSpPr>
          <a:xfrm>
            <a:off x="9561886" y="3089765"/>
            <a:ext cx="2360345" cy="2297637"/>
            <a:chOff x="5606452" y="2700082"/>
            <a:chExt cx="1219596" cy="1219596"/>
          </a:xfrm>
          <a:solidFill>
            <a:schemeClr val="bg1"/>
          </a:solidFill>
        </p:grpSpPr>
        <p:sp>
          <p:nvSpPr>
            <p:cNvPr id="19" name="Ellipse 18">
              <a:extLst>
                <a:ext uri="{FF2B5EF4-FFF2-40B4-BE49-F238E27FC236}">
                  <a16:creationId xmlns:a16="http://schemas.microsoft.com/office/drawing/2014/main" id="{E5A10174-E8BC-4C2E-B128-DD25842D790E}"/>
                </a:ext>
              </a:extLst>
            </p:cNvPr>
            <p:cNvSpPr/>
            <p:nvPr/>
          </p:nvSpPr>
          <p:spPr>
            <a:xfrm>
              <a:off x="5606452" y="2700082"/>
              <a:ext cx="1219596" cy="1219596"/>
            </a:xfrm>
            <a:prstGeom prst="ellipse">
              <a:avLst/>
            </a:prstGeom>
            <a:grpFill/>
            <a:ln w="28575">
              <a:solidFill>
                <a:schemeClr val="tx1"/>
              </a:solidFill>
            </a:ln>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20" name="Ellipse 4">
              <a:extLst>
                <a:ext uri="{FF2B5EF4-FFF2-40B4-BE49-F238E27FC236}">
                  <a16:creationId xmlns:a16="http://schemas.microsoft.com/office/drawing/2014/main" id="{9C61945B-BB00-4295-850A-A9B1D3243BA6}"/>
                </a:ext>
              </a:extLst>
            </p:cNvPr>
            <p:cNvSpPr txBox="1"/>
            <p:nvPr/>
          </p:nvSpPr>
          <p:spPr>
            <a:xfrm>
              <a:off x="5827857" y="2947459"/>
              <a:ext cx="819586" cy="769196"/>
            </a:xfrm>
            <a:prstGeom prst="rect">
              <a:avLst/>
            </a:prstGeom>
            <a:grpFill/>
            <a:ln w="28575"/>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3- Dedans (classe) ou dehors (cour), dans un carnet de dessin ou sur papier libre, format A5 </a:t>
              </a:r>
            </a:p>
          </p:txBody>
        </p:sp>
      </p:grpSp>
      <p:grpSp>
        <p:nvGrpSpPr>
          <p:cNvPr id="30" name="Groupe 29">
            <a:extLst>
              <a:ext uri="{FF2B5EF4-FFF2-40B4-BE49-F238E27FC236}">
                <a16:creationId xmlns:a16="http://schemas.microsoft.com/office/drawing/2014/main" id="{FEC470FD-07A2-40C6-BFB2-A47C81FD5277}"/>
              </a:ext>
            </a:extLst>
          </p:cNvPr>
          <p:cNvGrpSpPr/>
          <p:nvPr/>
        </p:nvGrpSpPr>
        <p:grpSpPr>
          <a:xfrm>
            <a:off x="8204226" y="5004921"/>
            <a:ext cx="1638965" cy="1672130"/>
            <a:chOff x="8204226" y="5004921"/>
            <a:chExt cx="1638965" cy="1672130"/>
          </a:xfrm>
        </p:grpSpPr>
        <p:sp>
          <p:nvSpPr>
            <p:cNvPr id="22" name="Ellipse 21">
              <a:extLst>
                <a:ext uri="{FF2B5EF4-FFF2-40B4-BE49-F238E27FC236}">
                  <a16:creationId xmlns:a16="http://schemas.microsoft.com/office/drawing/2014/main" id="{12A6C13E-AC51-4354-898D-2EDEAC63BDFA}"/>
                </a:ext>
              </a:extLst>
            </p:cNvPr>
            <p:cNvSpPr/>
            <p:nvPr/>
          </p:nvSpPr>
          <p:spPr>
            <a:xfrm>
              <a:off x="8204226" y="5004921"/>
              <a:ext cx="1638965" cy="1672130"/>
            </a:xfrm>
            <a:prstGeom prst="ellipse">
              <a:avLst/>
            </a:prstGeom>
            <a:solidFill>
              <a:schemeClr val="bg1"/>
            </a:solidFill>
            <a:ln w="38100">
              <a:solidFill>
                <a:schemeClr val="accent6"/>
              </a:solidFill>
            </a:ln>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23" name="Ellipse 4">
              <a:extLst>
                <a:ext uri="{FF2B5EF4-FFF2-40B4-BE49-F238E27FC236}">
                  <a16:creationId xmlns:a16="http://schemas.microsoft.com/office/drawing/2014/main" id="{2754612D-5025-4CDE-ADB0-74A329470490}"/>
                </a:ext>
              </a:extLst>
            </p:cNvPr>
            <p:cNvSpPr txBox="1"/>
            <p:nvPr/>
          </p:nvSpPr>
          <p:spPr>
            <a:xfrm>
              <a:off x="8489610" y="5348507"/>
              <a:ext cx="1053822" cy="1068380"/>
            </a:xfrm>
            <a:prstGeom prst="rect">
              <a:avLst/>
            </a:prstGeom>
            <a:solidFill>
              <a:schemeClr val="bg1"/>
            </a:solidFill>
            <a:ln w="57150">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dirty="0">
                  <a:solidFill>
                    <a:schemeClr val="tx1"/>
                  </a:solidFill>
                </a:rPr>
                <a:t>4- A</a:t>
              </a:r>
              <a:r>
                <a:rPr lang="fr-FR" sz="1600" kern="1200" dirty="0">
                  <a:solidFill>
                    <a:schemeClr val="tx1"/>
                  </a:solidFill>
                </a:rPr>
                <a:t>ctivité ritualisée, à la même heure chaque jour</a:t>
              </a:r>
            </a:p>
          </p:txBody>
        </p:sp>
      </p:grpSp>
      <p:grpSp>
        <p:nvGrpSpPr>
          <p:cNvPr id="15" name="Groupe 14">
            <a:extLst>
              <a:ext uri="{FF2B5EF4-FFF2-40B4-BE49-F238E27FC236}">
                <a16:creationId xmlns:a16="http://schemas.microsoft.com/office/drawing/2014/main" id="{82F6936A-E997-4CB8-8067-78094BE1F624}"/>
              </a:ext>
            </a:extLst>
          </p:cNvPr>
          <p:cNvGrpSpPr/>
          <p:nvPr/>
        </p:nvGrpSpPr>
        <p:grpSpPr>
          <a:xfrm>
            <a:off x="53242" y="3604793"/>
            <a:ext cx="3425041" cy="3179263"/>
            <a:chOff x="53242" y="3604793"/>
            <a:chExt cx="3425041" cy="3179263"/>
          </a:xfrm>
        </p:grpSpPr>
        <p:sp>
          <p:nvSpPr>
            <p:cNvPr id="25" name="Ellipse 24">
              <a:extLst>
                <a:ext uri="{FF2B5EF4-FFF2-40B4-BE49-F238E27FC236}">
                  <a16:creationId xmlns:a16="http://schemas.microsoft.com/office/drawing/2014/main" id="{91A27984-011A-4499-99D0-05B61AE1269B}"/>
                </a:ext>
              </a:extLst>
            </p:cNvPr>
            <p:cNvSpPr/>
            <p:nvPr/>
          </p:nvSpPr>
          <p:spPr>
            <a:xfrm>
              <a:off x="53242" y="3604793"/>
              <a:ext cx="3425041" cy="3179263"/>
            </a:xfrm>
            <a:prstGeom prst="ellipse">
              <a:avLst/>
            </a:prstGeom>
            <a:solidFill>
              <a:schemeClr val="bg1"/>
            </a:solidFill>
            <a:ln w="38100">
              <a:solidFill>
                <a:srgbClr val="FF0000"/>
              </a:solidFill>
            </a:ln>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26" name="Ellipse 4">
              <a:extLst>
                <a:ext uri="{FF2B5EF4-FFF2-40B4-BE49-F238E27FC236}">
                  <a16:creationId xmlns:a16="http://schemas.microsoft.com/office/drawing/2014/main" id="{20F28940-58EF-4670-97CF-F3D9782D36A4}"/>
                </a:ext>
              </a:extLst>
            </p:cNvPr>
            <p:cNvSpPr txBox="1"/>
            <p:nvPr/>
          </p:nvSpPr>
          <p:spPr>
            <a:xfrm>
              <a:off x="554828" y="4155376"/>
              <a:ext cx="2399809" cy="2163087"/>
            </a:xfrm>
            <a:prstGeom prst="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dirty="0">
                  <a:solidFill>
                    <a:schemeClr val="tx1"/>
                  </a:solidFill>
                </a:rPr>
                <a:t>5- Une thématique, une consigne simple, une feuille, un crayon à papier mais pas de gomme ou 1 feutre ou un crayon de couleur au choix.</a:t>
              </a:r>
            </a:p>
            <a:p>
              <a:pPr marL="0" lvl="0" indent="0" algn="ctr" defTabSz="711200">
                <a:lnSpc>
                  <a:spcPct val="90000"/>
                </a:lnSpc>
                <a:spcBef>
                  <a:spcPct val="0"/>
                </a:spcBef>
                <a:spcAft>
                  <a:spcPct val="35000"/>
                </a:spcAft>
                <a:buNone/>
              </a:pPr>
              <a:r>
                <a:rPr lang="fr-FR" sz="1600" dirty="0">
                  <a:solidFill>
                    <a:schemeClr val="tx1"/>
                  </a:solidFill>
                </a:rPr>
                <a:t>Des rendus tous différents ! </a:t>
              </a:r>
            </a:p>
            <a:p>
              <a:pPr marL="0" lvl="0" indent="0" algn="ctr" defTabSz="711200">
                <a:lnSpc>
                  <a:spcPct val="90000"/>
                </a:lnSpc>
                <a:spcBef>
                  <a:spcPct val="0"/>
                </a:spcBef>
                <a:spcAft>
                  <a:spcPct val="35000"/>
                </a:spcAft>
                <a:buNone/>
              </a:pPr>
              <a:r>
                <a:rPr lang="fr-FR" sz="1600" dirty="0">
                  <a:solidFill>
                    <a:schemeClr val="tx1"/>
                  </a:solidFill>
                </a:rPr>
                <a:t>Des pistes de prolongement</a:t>
              </a:r>
            </a:p>
            <a:p>
              <a:pPr marL="0" lvl="0" indent="0" algn="ctr" defTabSz="711200">
                <a:lnSpc>
                  <a:spcPct val="90000"/>
                </a:lnSpc>
                <a:spcBef>
                  <a:spcPct val="0"/>
                </a:spcBef>
                <a:spcAft>
                  <a:spcPct val="35000"/>
                </a:spcAft>
                <a:buNone/>
              </a:pPr>
              <a:r>
                <a:rPr lang="fr-FR" sz="1600" kern="1200" dirty="0">
                  <a:solidFill>
                    <a:schemeClr val="tx1"/>
                  </a:solidFill>
                </a:rPr>
                <a:t>Un espace de partage</a:t>
              </a:r>
            </a:p>
          </p:txBody>
        </p:sp>
      </p:grpSp>
      <p:grpSp>
        <p:nvGrpSpPr>
          <p:cNvPr id="27" name="Groupe 26">
            <a:extLst>
              <a:ext uri="{FF2B5EF4-FFF2-40B4-BE49-F238E27FC236}">
                <a16:creationId xmlns:a16="http://schemas.microsoft.com/office/drawing/2014/main" id="{3E527BCD-9B51-400B-B02B-5B52E73BC0CB}"/>
              </a:ext>
            </a:extLst>
          </p:cNvPr>
          <p:cNvGrpSpPr/>
          <p:nvPr/>
        </p:nvGrpSpPr>
        <p:grpSpPr>
          <a:xfrm>
            <a:off x="2060802" y="2408133"/>
            <a:ext cx="1767753" cy="1635860"/>
            <a:chOff x="1429424" y="2700082"/>
            <a:chExt cx="1219596" cy="1219596"/>
          </a:xfrm>
          <a:solidFill>
            <a:schemeClr val="bg1"/>
          </a:solidFill>
        </p:grpSpPr>
        <p:sp>
          <p:nvSpPr>
            <p:cNvPr id="28" name="Ellipse 27">
              <a:extLst>
                <a:ext uri="{FF2B5EF4-FFF2-40B4-BE49-F238E27FC236}">
                  <a16:creationId xmlns:a16="http://schemas.microsoft.com/office/drawing/2014/main" id="{80AFDFDE-F234-41B9-AA9A-5AF27081DE90}"/>
                </a:ext>
              </a:extLst>
            </p:cNvPr>
            <p:cNvSpPr/>
            <p:nvPr/>
          </p:nvSpPr>
          <p:spPr>
            <a:xfrm>
              <a:off x="1429424" y="2700082"/>
              <a:ext cx="1219596" cy="1219596"/>
            </a:xfrm>
            <a:prstGeom prst="ellipse">
              <a:avLst/>
            </a:prstGeom>
            <a:grpFill/>
            <a:ln w="38100">
              <a:solidFill>
                <a:schemeClr val="tx1"/>
              </a:solidFill>
            </a:ln>
          </p:spPr>
          <p:style>
            <a:lnRef idx="2">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sp>
        <p:sp>
          <p:nvSpPr>
            <p:cNvPr id="29" name="Ellipse 4">
              <a:extLst>
                <a:ext uri="{FF2B5EF4-FFF2-40B4-BE49-F238E27FC236}">
                  <a16:creationId xmlns:a16="http://schemas.microsoft.com/office/drawing/2014/main" id="{9ECC66B8-F127-4173-B53A-50EEF17363F3}"/>
                </a:ext>
              </a:extLst>
            </p:cNvPr>
            <p:cNvSpPr txBox="1"/>
            <p:nvPr/>
          </p:nvSpPr>
          <p:spPr>
            <a:xfrm>
              <a:off x="1703962" y="2895464"/>
              <a:ext cx="736767" cy="774071"/>
            </a:xfrm>
            <a:prstGeom prst="rect">
              <a:avLst/>
            </a:prstGeom>
            <a:grpFill/>
            <a:ln w="38100"/>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6- </a:t>
              </a:r>
            </a:p>
            <a:p>
              <a:pPr marL="0" lvl="0" indent="0" algn="ctr" defTabSz="711200">
                <a:lnSpc>
                  <a:spcPct val="90000"/>
                </a:lnSpc>
                <a:spcBef>
                  <a:spcPct val="0"/>
                </a:spcBef>
                <a:spcAft>
                  <a:spcPct val="35000"/>
                </a:spcAft>
                <a:buNone/>
              </a:pPr>
              <a:r>
                <a:rPr lang="fr-FR" sz="1600" kern="1200" dirty="0">
                  <a:solidFill>
                    <a:schemeClr val="tx1"/>
                  </a:solidFill>
                </a:rPr>
                <a:t>10 minutes de  dessin par jour,  pendant  15 jours</a:t>
              </a:r>
            </a:p>
          </p:txBody>
        </p:sp>
      </p:grpSp>
      <p:sp>
        <p:nvSpPr>
          <p:cNvPr id="33" name="Rectangle 1">
            <a:extLst>
              <a:ext uri="{FF2B5EF4-FFF2-40B4-BE49-F238E27FC236}">
                <a16:creationId xmlns:a16="http://schemas.microsoft.com/office/drawing/2014/main" id="{5E93E000-112B-4DD6-9F74-72B6B272BE8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7" name="Ellipse 36">
            <a:extLst>
              <a:ext uri="{FF2B5EF4-FFF2-40B4-BE49-F238E27FC236}">
                <a16:creationId xmlns:a16="http://schemas.microsoft.com/office/drawing/2014/main" id="{6445AEC2-C8E6-4779-8C4B-58623BF9E37E}"/>
              </a:ext>
            </a:extLst>
          </p:cNvPr>
          <p:cNvSpPr/>
          <p:nvPr/>
        </p:nvSpPr>
        <p:spPr>
          <a:xfrm>
            <a:off x="102347" y="1377491"/>
            <a:ext cx="1882822" cy="1989271"/>
          </a:xfrm>
          <a:prstGeom prst="ellipse">
            <a:avLst/>
          </a:prstGeom>
          <a:blipFill dpi="0" rotWithShape="1">
            <a:blip r:embed="rId3">
              <a:alphaModFix/>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3" name="Rectangle 2">
            <a:extLst>
              <a:ext uri="{FF2B5EF4-FFF2-40B4-BE49-F238E27FC236}">
                <a16:creationId xmlns:a16="http://schemas.microsoft.com/office/drawing/2014/main" id="{79C49D2C-3D6E-425A-B359-06A18BA53BAD}"/>
              </a:ext>
            </a:extLst>
          </p:cNvPr>
          <p:cNvSpPr/>
          <p:nvPr/>
        </p:nvSpPr>
        <p:spPr>
          <a:xfrm rot="2534549">
            <a:off x="10118991" y="239035"/>
            <a:ext cx="1896439" cy="1938992"/>
          </a:xfrm>
          <a:prstGeom prst="rect">
            <a:avLst/>
          </a:prstGeom>
          <a:noFill/>
        </p:spPr>
        <p:txBody>
          <a:bodyPr wrap="square" lIns="91440" tIns="45720" rIns="91440" bIns="45720">
            <a:spAutoFit/>
          </a:bodyPr>
          <a:lstStyle/>
          <a:p>
            <a:pPr algn="ctr"/>
            <a:r>
              <a:rPr lang="fr-FR" sz="4000" b="1" dirty="0">
                <a:ln w="6600">
                  <a:solidFill>
                    <a:schemeClr val="accent2"/>
                  </a:solidFill>
                  <a:prstDash val="solid"/>
                </a:ln>
                <a:solidFill>
                  <a:srgbClr val="FFFFFF"/>
                </a:solidFill>
                <a:effectLst>
                  <a:outerShdw dist="38100" dir="2700000" algn="tl" rotWithShape="0">
                    <a:schemeClr val="accent2"/>
                  </a:outerShdw>
                </a:effectLst>
              </a:rPr>
              <a:t>D</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É</a:t>
            </a:r>
            <a:r>
              <a:rPr lang="fr-FR" sz="4000" b="1" dirty="0">
                <a:ln w="6600">
                  <a:solidFill>
                    <a:schemeClr val="accent2"/>
                  </a:solidFill>
                  <a:prstDash val="solid"/>
                </a:ln>
                <a:solidFill>
                  <a:srgbClr val="FFFFFF"/>
                </a:solidFill>
                <a:effectLst>
                  <a:outerShdw dist="38100" dir="2700000" algn="tl" rotWithShape="0">
                    <a:schemeClr val="accent2"/>
                  </a:outerShdw>
                </a:effectLst>
              </a:rPr>
              <a:t>FI </a:t>
            </a:r>
          </a:p>
          <a:p>
            <a:pPr algn="ctr"/>
            <a:r>
              <a:rPr lang="fr-FR" sz="4000" b="1" dirty="0">
                <a:ln w="6600">
                  <a:solidFill>
                    <a:schemeClr val="accent2"/>
                  </a:solidFill>
                  <a:prstDash val="solid"/>
                </a:ln>
                <a:solidFill>
                  <a:srgbClr val="FFFFFF"/>
                </a:solidFill>
                <a:effectLst>
                  <a:outerShdw dist="38100" dir="2700000" algn="tl" rotWithShape="0">
                    <a:schemeClr val="accent2"/>
                  </a:outerShdw>
                </a:effectLst>
              </a:rPr>
              <a:t>ART ET SPORT !</a:t>
            </a:r>
          </a:p>
        </p:txBody>
      </p:sp>
      <p:sp>
        <p:nvSpPr>
          <p:cNvPr id="7" name="Ellipse 6">
            <a:extLst>
              <a:ext uri="{FF2B5EF4-FFF2-40B4-BE49-F238E27FC236}">
                <a16:creationId xmlns:a16="http://schemas.microsoft.com/office/drawing/2014/main" id="{7307CE9F-A4CE-4A0A-B192-936C711B5900}"/>
              </a:ext>
            </a:extLst>
          </p:cNvPr>
          <p:cNvSpPr/>
          <p:nvPr/>
        </p:nvSpPr>
        <p:spPr>
          <a:xfrm>
            <a:off x="128426" y="97216"/>
            <a:ext cx="1047047" cy="104099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E3F91D52-DAF0-4D20-849D-BA16A9C83F37}"/>
              </a:ext>
            </a:extLst>
          </p:cNvPr>
          <p:cNvGrpSpPr/>
          <p:nvPr/>
        </p:nvGrpSpPr>
        <p:grpSpPr>
          <a:xfrm>
            <a:off x="1827106" y="63671"/>
            <a:ext cx="3698415" cy="2084998"/>
            <a:chOff x="1827106" y="63671"/>
            <a:chExt cx="3698415" cy="2084998"/>
          </a:xfrm>
        </p:grpSpPr>
        <p:sp>
          <p:nvSpPr>
            <p:cNvPr id="31" name="Ellipse 30">
              <a:extLst>
                <a:ext uri="{FF2B5EF4-FFF2-40B4-BE49-F238E27FC236}">
                  <a16:creationId xmlns:a16="http://schemas.microsoft.com/office/drawing/2014/main" id="{773FC5D8-7877-461B-8EB1-0A39F436F349}"/>
                </a:ext>
              </a:extLst>
            </p:cNvPr>
            <p:cNvSpPr/>
            <p:nvPr/>
          </p:nvSpPr>
          <p:spPr>
            <a:xfrm>
              <a:off x="1827106" y="159398"/>
              <a:ext cx="2095255" cy="1989271"/>
            </a:xfrm>
            <a:prstGeom prst="ellipse">
              <a:avLst/>
            </a:prstGeom>
            <a:solidFill>
              <a:schemeClr val="bg1"/>
            </a:solidFill>
            <a:ln w="38100">
              <a:solidFill>
                <a:srgbClr val="FFFF00"/>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32" name="Ellipse 4">
              <a:extLst>
                <a:ext uri="{FF2B5EF4-FFF2-40B4-BE49-F238E27FC236}">
                  <a16:creationId xmlns:a16="http://schemas.microsoft.com/office/drawing/2014/main" id="{026F5249-8426-47B4-837A-7B1502C0DCAC}"/>
                </a:ext>
              </a:extLst>
            </p:cNvPr>
            <p:cNvSpPr txBox="1"/>
            <p:nvPr/>
          </p:nvSpPr>
          <p:spPr>
            <a:xfrm>
              <a:off x="2115428" y="449754"/>
              <a:ext cx="1481568" cy="1406626"/>
            </a:xfrm>
            <a:prstGeom prst="rect">
              <a:avLst/>
            </a:prstGeom>
            <a:solidFill>
              <a:schemeClr val="bg1"/>
            </a:solidFill>
            <a:ln w="38100">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fr-FR" sz="1600" b="1" dirty="0">
                  <a:solidFill>
                    <a:schemeClr val="tx1"/>
                  </a:solidFill>
                </a:rPr>
                <a:t>7- Représenter, illustrer, inventer</a:t>
              </a:r>
            </a:p>
            <a:p>
              <a:pPr marL="0" lvl="0" indent="0" algn="ctr" defTabSz="711200">
                <a:lnSpc>
                  <a:spcPct val="90000"/>
                </a:lnSpc>
                <a:spcBef>
                  <a:spcPct val="0"/>
                </a:spcBef>
                <a:spcAft>
                  <a:spcPct val="35000"/>
                </a:spcAft>
                <a:buNone/>
              </a:pPr>
              <a:r>
                <a:rPr lang="fr-FR" sz="1600" kern="1200" dirty="0">
                  <a:solidFill>
                    <a:schemeClr val="tx1"/>
                  </a:solidFill>
                </a:rPr>
                <a:t>S’exprimer, découvrir des </a:t>
              </a:r>
              <a:r>
                <a:rPr lang="fr-FR" sz="1600" dirty="0">
                  <a:solidFill>
                    <a:schemeClr val="tx1"/>
                  </a:solidFill>
                </a:rPr>
                <a:t>œuvres</a:t>
              </a:r>
              <a:endParaRPr lang="fr-FR" sz="1600" kern="1200" dirty="0">
                <a:solidFill>
                  <a:schemeClr val="tx1"/>
                </a:solidFill>
              </a:endParaRPr>
            </a:p>
          </p:txBody>
        </p:sp>
        <p:sp>
          <p:nvSpPr>
            <p:cNvPr id="35" name="Ellipse 34">
              <a:extLst>
                <a:ext uri="{FF2B5EF4-FFF2-40B4-BE49-F238E27FC236}">
                  <a16:creationId xmlns:a16="http://schemas.microsoft.com/office/drawing/2014/main" id="{645549D4-B9F1-4B5D-87DA-09D639CB618C}"/>
                </a:ext>
              </a:extLst>
            </p:cNvPr>
            <p:cNvSpPr/>
            <p:nvPr/>
          </p:nvSpPr>
          <p:spPr>
            <a:xfrm>
              <a:off x="3648474" y="63671"/>
              <a:ext cx="1877047" cy="1691616"/>
            </a:xfrm>
            <a:prstGeom prst="ellipse">
              <a:avLst/>
            </a:prstGeom>
            <a:solidFill>
              <a:schemeClr val="bg1"/>
            </a:solidFill>
            <a:ln w="38100">
              <a:solidFill>
                <a:srgbClr val="FFFF00"/>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36" name="Ellipse 4">
              <a:extLst>
                <a:ext uri="{FF2B5EF4-FFF2-40B4-BE49-F238E27FC236}">
                  <a16:creationId xmlns:a16="http://schemas.microsoft.com/office/drawing/2014/main" id="{3843D548-D450-4E7A-8441-771BAE1E8B36}"/>
                </a:ext>
              </a:extLst>
            </p:cNvPr>
            <p:cNvSpPr txBox="1"/>
            <p:nvPr/>
          </p:nvSpPr>
          <p:spPr>
            <a:xfrm>
              <a:off x="3951433" y="304179"/>
              <a:ext cx="1248631" cy="1161272"/>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a:lnSpc>
                  <a:spcPct val="107000"/>
                </a:lnSpc>
              </a:pPr>
              <a:r>
                <a:rPr lang="fr-FR" sz="11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Renforce</a:t>
              </a:r>
              <a:r>
                <a:rPr lang="fr-FR" sz="11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les liens entre les arts et le sport </a:t>
              </a:r>
              <a:endParaRPr lang="fr-FR"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FR" sz="11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Promouvoir</a:t>
              </a:r>
              <a:r>
                <a:rPr lang="fr-FR" sz="11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les pratiques sportives, culturelles et artistiques </a:t>
              </a:r>
              <a:endParaRPr lang="fr-FR"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Espace réservé du pied de page 1">
            <a:extLst>
              <a:ext uri="{FF2B5EF4-FFF2-40B4-BE49-F238E27FC236}">
                <a16:creationId xmlns:a16="http://schemas.microsoft.com/office/drawing/2014/main" id="{DF691BCE-94A4-4EBB-B7B4-B43221F15D26}"/>
              </a:ext>
            </a:extLst>
          </p:cNvPr>
          <p:cNvSpPr>
            <a:spLocks noGrp="1"/>
          </p:cNvSpPr>
          <p:nvPr>
            <p:ph type="ftr" sz="quarter" idx="11"/>
          </p:nvPr>
        </p:nvSpPr>
        <p:spPr/>
        <p:txBody>
          <a:bodyPr/>
          <a:lstStyle/>
          <a:p>
            <a:r>
              <a:rPr lang="fr-FR"/>
              <a:t>ANCP&amp;AF</a:t>
            </a:r>
          </a:p>
        </p:txBody>
      </p:sp>
    </p:spTree>
    <p:extLst>
      <p:ext uri="{BB962C8B-B14F-4D97-AF65-F5344CB8AC3E}">
        <p14:creationId xmlns:p14="http://schemas.microsoft.com/office/powerpoint/2010/main" val="249608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0A7F75A-AE7B-48C8-9DC7-A2A2B2E4E8BA}"/>
              </a:ext>
            </a:extLst>
          </p:cNvPr>
          <p:cNvSpPr txBox="1"/>
          <p:nvPr/>
        </p:nvSpPr>
        <p:spPr>
          <a:xfrm>
            <a:off x="339923" y="376785"/>
            <a:ext cx="11512153" cy="847604"/>
          </a:xfrm>
          <a:prstGeom prst="rect">
            <a:avLst/>
          </a:prstGeom>
          <a:noFill/>
        </p:spPr>
        <p:txBody>
          <a:bodyPr wrap="square">
            <a:spAutoFit/>
          </a:bodyPr>
          <a:lstStyle/>
          <a:p>
            <a:pPr algn="just">
              <a:lnSpc>
                <a:spcPct val="107000"/>
              </a:lnSpc>
              <a:spcAft>
                <a:spcPts val="800"/>
              </a:spcAft>
            </a:pPr>
            <a:r>
              <a:rPr lang="fr-FR" sz="4800" dirty="0">
                <a:latin typeface="Calibri" panose="020F0502020204030204" pitchFamily="34" charset="0"/>
                <a:ea typeface="Calibri" panose="020F0502020204030204" pitchFamily="34" charset="0"/>
                <a:cs typeface="Times New Roman" panose="02020603050405020304" pitchFamily="18" charset="0"/>
              </a:rPr>
              <a:t>Les mots du sport</a:t>
            </a:r>
            <a:r>
              <a:rPr lang="fr-FR" sz="4800" dirty="0">
                <a:effectLst/>
                <a:latin typeface="Calibri" panose="020F0502020204030204" pitchFamily="34" charset="0"/>
                <a:ea typeface="Calibri" panose="020F0502020204030204" pitchFamily="34" charset="0"/>
                <a:cs typeface="Times New Roman" panose="02020603050405020304" pitchFamily="18" charset="0"/>
              </a:rPr>
              <a:t>…en dessin ! </a:t>
            </a:r>
          </a:p>
        </p:txBody>
      </p:sp>
      <p:sp>
        <p:nvSpPr>
          <p:cNvPr id="5" name="ZoneTexte 4">
            <a:extLst>
              <a:ext uri="{FF2B5EF4-FFF2-40B4-BE49-F238E27FC236}">
                <a16:creationId xmlns:a16="http://schemas.microsoft.com/office/drawing/2014/main" id="{41F83BA3-A303-4E24-A44B-D34E251D8C64}"/>
              </a:ext>
            </a:extLst>
          </p:cNvPr>
          <p:cNvSpPr txBox="1"/>
          <p:nvPr/>
        </p:nvSpPr>
        <p:spPr>
          <a:xfrm>
            <a:off x="339923" y="1224389"/>
            <a:ext cx="11512152" cy="5501571"/>
          </a:xfrm>
          <a:prstGeom prst="rect">
            <a:avLst/>
          </a:prstGeom>
          <a:noFill/>
        </p:spPr>
        <p:txBody>
          <a:bodyPr wrap="square">
            <a:spAutoFit/>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élèves s’installent confortablement. L’enseignant peut décider de jouer le jeu et dessiner aussi. La consigne est la même pour tous, seule l’incitation change tous les deux jours.</a:t>
            </a:r>
          </a:p>
          <a:p>
            <a:pPr algn="just">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Consigne initiale </a:t>
            </a:r>
            <a:r>
              <a:rPr lang="fr-FR" dirty="0">
                <a:latin typeface="Calibri" panose="020F0502020204030204" pitchFamily="34" charset="0"/>
                <a:ea typeface="Calibri" panose="020F0502020204030204" pitchFamily="34" charset="0"/>
                <a:cs typeface="Times New Roman" panose="02020603050405020304" pitchFamily="18" charset="0"/>
              </a:rPr>
              <a:t>: « Tous les deux jours, durant le mois de … vous aurez 10 minutes</a:t>
            </a:r>
            <a:r>
              <a:rPr lang="fr-FR" sz="1800" dirty="0">
                <a:effectLst/>
                <a:latin typeface="Calibri" panose="020F0502020204030204" pitchFamily="34" charset="0"/>
                <a:ea typeface="Calibri" panose="020F0502020204030204" pitchFamily="34" charset="0"/>
                <a:cs typeface="Calibri" panose="020F0502020204030204" pitchFamily="34" charset="0"/>
              </a:rPr>
              <a:t>*</a:t>
            </a:r>
            <a:r>
              <a:rPr lang="fr-FR" dirty="0">
                <a:latin typeface="Calibri" panose="020F0502020204030204" pitchFamily="34" charset="0"/>
                <a:ea typeface="Calibri" panose="020F0502020204030204" pitchFamily="34" charset="0"/>
                <a:cs typeface="Times New Roman" panose="02020603050405020304" pitchFamily="18" charset="0"/>
              </a:rPr>
              <a:t> pour imaginer et dessiner les mots du sport. Pour vous aider, Je vous donnerai un mot différent à chaque fois. Ce mot guidera votre imaginaire, votre inspiration mais il s’agira toujours de dessiner en lien avec le sport. Le lendemain, nous découvrirons des œuvres d’artistes en lien avec les mots ».</a:t>
            </a:r>
          </a:p>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Consigne J</a:t>
            </a:r>
            <a:r>
              <a:rPr lang="fr-FR" b="1" dirty="0">
                <a:latin typeface="Calibri" panose="020F0502020204030204" pitchFamily="34" charset="0"/>
                <a:ea typeface="Calibri" panose="020F0502020204030204" pitchFamily="34" charset="0"/>
                <a:cs typeface="Times New Roman" panose="02020603050405020304" pitchFamily="18" charset="0"/>
              </a:rPr>
              <a:t>1 </a:t>
            </a:r>
            <a:r>
              <a:rPr lang="fr-FR" dirty="0">
                <a:latin typeface="Calibri" panose="020F0502020204030204" pitchFamily="34" charset="0"/>
                <a:ea typeface="Calibri" panose="020F0502020204030204" pitchFamily="34" charset="0"/>
                <a:cs typeface="Times New Roman" panose="02020603050405020304" pitchFamily="18" charset="0"/>
              </a:rPr>
              <a:t>: « Le mot du jour est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Préalables au DEFI</a:t>
            </a:r>
            <a:r>
              <a:rPr lang="fr-FR" sz="1800" dirty="0">
                <a:effectLst/>
                <a:latin typeface="Calibri" panose="020F0502020204030204" pitchFamily="34" charset="0"/>
                <a:ea typeface="Calibri" panose="020F0502020204030204" pitchFamily="34" charset="0"/>
                <a:cs typeface="Times New Roman" panose="02020603050405020304" pitchFamily="18" charset="0"/>
              </a:rPr>
              <a:t> : faire le lien avec </a:t>
            </a:r>
            <a:r>
              <a:rPr lang="fr-FR" dirty="0">
                <a:latin typeface="Calibri" panose="020F0502020204030204" pitchFamily="34" charset="0"/>
                <a:ea typeface="Calibri" panose="020F0502020204030204" pitchFamily="34" charset="0"/>
                <a:cs typeface="Times New Roman" panose="02020603050405020304" pitchFamily="18" charset="0"/>
              </a:rPr>
              <a:t>l’événement 2024 : les JO à Paris. En parler, montrer les affiches (emblèmes, </a:t>
            </a:r>
            <a:r>
              <a:rPr lang="fr-FR" dirty="0" err="1">
                <a:latin typeface="Calibri" panose="020F0502020204030204" pitchFamily="34" charset="0"/>
                <a:ea typeface="Calibri" panose="020F0502020204030204" pitchFamily="34" charset="0"/>
                <a:cs typeface="Times New Roman" panose="02020603050405020304" pitchFamily="18" charset="0"/>
              </a:rPr>
              <a:t>agitos</a:t>
            </a:r>
            <a:r>
              <a:rPr lang="fr-FR" dirty="0">
                <a:latin typeface="Calibri" panose="020F0502020204030204" pitchFamily="34" charset="0"/>
                <a:ea typeface="Calibri" panose="020F0502020204030204" pitchFamily="34" charset="0"/>
                <a:cs typeface="Times New Roman" panose="02020603050405020304" pitchFamily="18" charset="0"/>
              </a:rPr>
              <a:t>…), aborder les différentes disciplines sportives, proposer de réaliser ensemble un nuage de mots du sport pour voir ce qui ressort. Veiller, lors de la mise en œuvre, à la bonne compréhension/visualisation des mots. Prendre le temps d’en parler sans anticiper sur le dessin du défi à suivre.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fonction des œuvres et du questionnement proposé, le cartel sera découvert avant ou après l’image. Le présenter aprè</a:t>
            </a:r>
            <a:r>
              <a:rPr lang="fr-FR" dirty="0">
                <a:latin typeface="Calibri" panose="020F0502020204030204" pitchFamily="34" charset="0"/>
                <a:ea typeface="Calibri" panose="020F0502020204030204" pitchFamily="34" charset="0"/>
                <a:cs typeface="Times New Roman" panose="02020603050405020304" pitchFamily="18" charset="0"/>
              </a:rPr>
              <a:t>s,</a:t>
            </a:r>
            <a:r>
              <a:rPr lang="fr-FR" sz="1800" dirty="0">
                <a:effectLst/>
                <a:latin typeface="Calibri" panose="020F0502020204030204" pitchFamily="34" charset="0"/>
                <a:ea typeface="Calibri" panose="020F0502020204030204" pitchFamily="34" charset="0"/>
                <a:cs typeface="Times New Roman" panose="02020603050405020304" pitchFamily="18" charset="0"/>
              </a:rPr>
              <a:t> permet de ne pas tout dévoiler et de laisser les élèves s’exprimer en fonction de leur ressenti et de leur imagination avant d’accéder aux connaissances. Le présenter avant peut être trop  inducteur.  De la même manière, le questionnement viendra avant l’apport de connaissances.</a:t>
            </a:r>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a:latin typeface="Calibri" panose="020F0502020204030204" pitchFamily="34" charset="0"/>
                <a:ea typeface="Calibri" panose="020F0502020204030204" pitchFamily="34" charset="0"/>
                <a:cs typeface="Times New Roman" panose="02020603050405020304" pitchFamily="18" charset="0"/>
              </a:rPr>
              <a:t>O</a:t>
            </a:r>
            <a:r>
              <a:rPr lang="fr-FR" sz="1400" dirty="0">
                <a:effectLst/>
                <a:latin typeface="Calibri" panose="020F0502020204030204" pitchFamily="34" charset="0"/>
                <a:ea typeface="Calibri" panose="020F0502020204030204" pitchFamily="34" charset="0"/>
                <a:cs typeface="Times New Roman" panose="02020603050405020304" pitchFamily="18" charset="0"/>
              </a:rPr>
              <a:t>n pourra utiliser un sablier ou montrer sur l’horloge de la classe. Rien n’empêche un élève qui n’aurait pa</a:t>
            </a:r>
            <a:r>
              <a:rPr lang="fr-FR" sz="1400" dirty="0">
                <a:latin typeface="Calibri" panose="020F0502020204030204" pitchFamily="34" charset="0"/>
                <a:ea typeface="Calibri" panose="020F0502020204030204" pitchFamily="34" charset="0"/>
                <a:cs typeface="Times New Roman" panose="02020603050405020304" pitchFamily="18" charset="0"/>
              </a:rPr>
              <a:t>s terminé de poursuivre plus tard, sur un temps libre mais l’idée est d’essayer d’achever dans le temps imparti. Le petit format est facilitant, l’absence de gomme aussi.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pied de page 1">
            <a:extLst>
              <a:ext uri="{FF2B5EF4-FFF2-40B4-BE49-F238E27FC236}">
                <a16:creationId xmlns:a16="http://schemas.microsoft.com/office/drawing/2014/main" id="{DEFDA0C4-66FB-4593-BB02-E566D4EC19CF}"/>
              </a:ext>
            </a:extLst>
          </p:cNvPr>
          <p:cNvSpPr>
            <a:spLocks noGrp="1"/>
          </p:cNvSpPr>
          <p:nvPr>
            <p:ph type="ftr" sz="quarter" idx="11"/>
          </p:nvPr>
        </p:nvSpPr>
        <p:spPr>
          <a:xfrm>
            <a:off x="8077200" y="6463427"/>
            <a:ext cx="4114800" cy="365125"/>
          </a:xfrm>
        </p:spPr>
        <p:txBody>
          <a:bodyPr/>
          <a:lstStyle/>
          <a:p>
            <a:r>
              <a:rPr lang="fr-FR" dirty="0"/>
              <a:t>ANCP&amp;AF</a:t>
            </a:r>
          </a:p>
        </p:txBody>
      </p:sp>
    </p:spTree>
    <p:extLst>
      <p:ext uri="{BB962C8B-B14F-4D97-AF65-F5344CB8AC3E}">
        <p14:creationId xmlns:p14="http://schemas.microsoft.com/office/powerpoint/2010/main" val="146719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1F83BA3-A303-4E24-A44B-D34E251D8C64}"/>
              </a:ext>
            </a:extLst>
          </p:cNvPr>
          <p:cNvSpPr txBox="1"/>
          <p:nvPr/>
        </p:nvSpPr>
        <p:spPr>
          <a:xfrm>
            <a:off x="142755" y="134735"/>
            <a:ext cx="11849702" cy="206742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1700" dirty="0">
                <a:solidFill>
                  <a:srgbClr val="000000"/>
                </a:solidFill>
                <a:latin typeface="Calibri" panose="020F0502020204030204" pitchFamily="34" charset="0"/>
              </a:rPr>
              <a:t>Les œuvres à découvrir le lendemain du dessin, sont accompagnées d’un texte descriptif/explicatif (à votre intention, à adapter en fonction de vos élèves), de leur cartel, d’un questionnement pour les élèves, et de propositions de prolongement (optionnelles). </a:t>
            </a:r>
          </a:p>
          <a:p>
            <a:pPr algn="just">
              <a:lnSpc>
                <a:spcPct val="107000"/>
              </a:lnSpc>
              <a:spcAft>
                <a:spcPts val="800"/>
              </a:spcAft>
              <a:defRPr/>
            </a:pPr>
            <a:r>
              <a:rPr lang="fr-FR" sz="1700" dirty="0">
                <a:latin typeface="Calibri" panose="020F0502020204030204" pitchFamily="34" charset="0"/>
                <a:ea typeface="Calibri" panose="020F0502020204030204" pitchFamily="34" charset="0"/>
                <a:cs typeface="Times New Roman" panose="02020603050405020304" pitchFamily="18" charset="0"/>
              </a:rPr>
              <a:t>On pourra travailler en transversalité en liant arts, EPS et productions d’écrits…</a:t>
            </a:r>
            <a:endParaRPr lang="fr-FR" sz="1700" b="0" i="0" dirty="0">
              <a:solidFill>
                <a:srgbClr val="000000"/>
              </a:solidFill>
              <a:effectLst/>
              <a:latin typeface="Calibri" panose="020F0502020204030204" pitchFamily="34"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lang="fr-FR" sz="1700" b="0" i="0" dirty="0">
                <a:solidFill>
                  <a:srgbClr val="000000"/>
                </a:solidFill>
                <a:effectLst/>
                <a:latin typeface="Calibri" panose="020F0502020204030204" pitchFamily="34" charset="0"/>
              </a:rPr>
              <a:t>Les classes participantes enverront </a:t>
            </a:r>
            <a:r>
              <a:rPr lang="fr-FR" sz="1700" b="1" i="0" dirty="0">
                <a:solidFill>
                  <a:srgbClr val="000000"/>
                </a:solidFill>
                <a:effectLst/>
                <a:latin typeface="Calibri" panose="020F0502020204030204" pitchFamily="34" charset="0"/>
              </a:rPr>
              <a:t>5 photos maximum des dessins produits </a:t>
            </a:r>
            <a:r>
              <a:rPr lang="fr-FR" sz="1700" b="0" i="0" dirty="0">
                <a:solidFill>
                  <a:srgbClr val="000000"/>
                </a:solidFill>
                <a:effectLst/>
                <a:latin typeface="Calibri" panose="020F0502020204030204" pitchFamily="34" charset="0"/>
              </a:rPr>
              <a:t>(possibilité de regrouper les dessins ou de n’en envoyer que quelques-uns). Les dessins seront visibles par tous afin de pouvoir découvrir les productions des autres.</a:t>
            </a:r>
          </a:p>
          <a:p>
            <a:pPr>
              <a:lnSpc>
                <a:spcPct val="107000"/>
              </a:lnSpc>
              <a:spcAft>
                <a:spcPts val="800"/>
              </a:spcAft>
              <a:defRPr/>
            </a:pPr>
            <a:r>
              <a:rPr lang="fr-FR" sz="1700" dirty="0">
                <a:solidFill>
                  <a:srgbClr val="000000"/>
                </a:solidFill>
                <a:latin typeface="Calibri" panose="020F0502020204030204" pitchFamily="34" charset="0"/>
              </a:rPr>
              <a:t>Un </a:t>
            </a:r>
            <a:r>
              <a:rPr lang="fr-FR" sz="1700" b="1" dirty="0">
                <a:solidFill>
                  <a:srgbClr val="000000"/>
                </a:solidFill>
                <a:latin typeface="Calibri" panose="020F0502020204030204" pitchFamily="34" charset="0"/>
              </a:rPr>
              <a:t>diplôme</a:t>
            </a:r>
            <a:r>
              <a:rPr lang="fr-FR" sz="1700" dirty="0">
                <a:solidFill>
                  <a:srgbClr val="000000"/>
                </a:solidFill>
                <a:latin typeface="Calibri" panose="020F0502020204030204" pitchFamily="34" charset="0"/>
              </a:rPr>
              <a:t> surprise numérique sera envoyé en fin de DEFI. </a:t>
            </a:r>
            <a:endParaRPr lang="fr-FR" sz="1700" b="0" i="0" dirty="0">
              <a:solidFill>
                <a:srgbClr val="000000"/>
              </a:solidFill>
              <a:effectLst/>
              <a:latin typeface="Calibri" panose="020F0502020204030204" pitchFamily="34" charset="0"/>
            </a:endParaRPr>
          </a:p>
        </p:txBody>
      </p:sp>
      <p:graphicFrame>
        <p:nvGraphicFramePr>
          <p:cNvPr id="6" name="Tableau 5">
            <a:extLst>
              <a:ext uri="{FF2B5EF4-FFF2-40B4-BE49-F238E27FC236}">
                <a16:creationId xmlns:a16="http://schemas.microsoft.com/office/drawing/2014/main" id="{69A5E7F8-193E-4988-B36C-C9815EBC09D0}"/>
              </a:ext>
            </a:extLst>
          </p:cNvPr>
          <p:cNvGraphicFramePr>
            <a:graphicFrameLocks noGrp="1" noChangeAspect="1"/>
          </p:cNvGraphicFramePr>
          <p:nvPr>
            <p:extLst>
              <p:ext uri="{D42A27DB-BD31-4B8C-83A1-F6EECF244321}">
                <p14:modId xmlns:p14="http://schemas.microsoft.com/office/powerpoint/2010/main" val="117499259"/>
              </p:ext>
            </p:extLst>
          </p:nvPr>
        </p:nvGraphicFramePr>
        <p:xfrm>
          <a:off x="5705601" y="2404294"/>
          <a:ext cx="6286856" cy="4184082"/>
        </p:xfrm>
        <a:graphic>
          <a:graphicData uri="http://schemas.openxmlformats.org/drawingml/2006/table">
            <a:tbl>
              <a:tblPr firstRow="1" firstCol="1" bandRow="1"/>
              <a:tblGrid>
                <a:gridCol w="1489282">
                  <a:extLst>
                    <a:ext uri="{9D8B030D-6E8A-4147-A177-3AD203B41FA5}">
                      <a16:colId xmlns:a16="http://schemas.microsoft.com/office/drawing/2014/main" val="3187303424"/>
                    </a:ext>
                  </a:extLst>
                </a:gridCol>
                <a:gridCol w="1654146">
                  <a:extLst>
                    <a:ext uri="{9D8B030D-6E8A-4147-A177-3AD203B41FA5}">
                      <a16:colId xmlns:a16="http://schemas.microsoft.com/office/drawing/2014/main" val="1470554770"/>
                    </a:ext>
                  </a:extLst>
                </a:gridCol>
                <a:gridCol w="1571714">
                  <a:extLst>
                    <a:ext uri="{9D8B030D-6E8A-4147-A177-3AD203B41FA5}">
                      <a16:colId xmlns:a16="http://schemas.microsoft.com/office/drawing/2014/main" val="532407994"/>
                    </a:ext>
                  </a:extLst>
                </a:gridCol>
                <a:gridCol w="1571714">
                  <a:extLst>
                    <a:ext uri="{9D8B030D-6E8A-4147-A177-3AD203B41FA5}">
                      <a16:colId xmlns:a16="http://schemas.microsoft.com/office/drawing/2014/main" val="1943078246"/>
                    </a:ext>
                  </a:extLst>
                </a:gridCol>
              </a:tblGrid>
              <a:tr h="356607">
                <a:tc>
                  <a:txBody>
                    <a:bodyPr/>
                    <a:lstStyle/>
                    <a:p>
                      <a:pPr>
                        <a:lnSpc>
                          <a:spcPct val="107000"/>
                        </a:lnSpc>
                        <a:spcAft>
                          <a:spcPts val="80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Jour 1 et 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Course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17 et 18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Boxer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9445604"/>
                  </a:ext>
                </a:extLst>
              </a:tr>
              <a:tr h="715061">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3 et 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Plonger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19 et 20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Amitié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8678011"/>
                  </a:ext>
                </a:extLst>
              </a:tr>
              <a:tr h="753738">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5 et 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Ballon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21 et 22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Discobole (Disque ou Lancer) vidéo à montrer avant le dessin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786053"/>
                  </a:ext>
                </a:extLst>
              </a:tr>
              <a:tr h="498722">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7 et 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Football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23 et 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Bouger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9499555"/>
                  </a:ext>
                </a:extLst>
              </a:tr>
              <a:tr h="498722">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9 et 10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Cheval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25 et 26</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Bagarre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7950627"/>
                  </a:ext>
                </a:extLst>
              </a:tr>
              <a:tr h="498722">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11 et 12</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Effort / Difficile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27 et 28</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Chronomètre / Montre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0635075"/>
                  </a:ext>
                </a:extLst>
              </a:tr>
              <a:tr h="356607">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13 et 14</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Sauter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29 et 30</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Combat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8418995"/>
                  </a:ext>
                </a:extLst>
              </a:tr>
              <a:tr h="356607">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15 et 16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Chaussures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31</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Muscles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3095455"/>
                  </a:ext>
                </a:extLst>
              </a:tr>
            </a:tbl>
          </a:graphicData>
        </a:graphic>
      </p:graphicFrame>
      <p:sp>
        <p:nvSpPr>
          <p:cNvPr id="2" name="Espace réservé du pied de page 1">
            <a:extLst>
              <a:ext uri="{FF2B5EF4-FFF2-40B4-BE49-F238E27FC236}">
                <a16:creationId xmlns:a16="http://schemas.microsoft.com/office/drawing/2014/main" id="{F3FD6941-0575-4E84-8F36-27383182E215}"/>
              </a:ext>
            </a:extLst>
          </p:cNvPr>
          <p:cNvSpPr>
            <a:spLocks noGrp="1"/>
          </p:cNvSpPr>
          <p:nvPr>
            <p:ph type="ftr" sz="quarter" idx="11"/>
          </p:nvPr>
        </p:nvSpPr>
        <p:spPr>
          <a:xfrm>
            <a:off x="1845129" y="6453487"/>
            <a:ext cx="2547257" cy="269778"/>
          </a:xfrm>
        </p:spPr>
        <p:txBody>
          <a:bodyPr/>
          <a:lstStyle/>
          <a:p>
            <a:r>
              <a:rPr lang="fr-FR" dirty="0"/>
              <a:t>ANCP&amp;AF</a:t>
            </a:r>
          </a:p>
        </p:txBody>
      </p:sp>
      <p:sp>
        <p:nvSpPr>
          <p:cNvPr id="3" name="ZoneTexte 2">
            <a:extLst>
              <a:ext uri="{FF2B5EF4-FFF2-40B4-BE49-F238E27FC236}">
                <a16:creationId xmlns:a16="http://schemas.microsoft.com/office/drawing/2014/main" id="{730106EA-8044-405E-83EE-8A58F0FBC5B7}"/>
              </a:ext>
            </a:extLst>
          </p:cNvPr>
          <p:cNvSpPr txBox="1"/>
          <p:nvPr/>
        </p:nvSpPr>
        <p:spPr>
          <a:xfrm>
            <a:off x="531912" y="3429000"/>
            <a:ext cx="5173690" cy="1477328"/>
          </a:xfrm>
          <a:prstGeom prst="rect">
            <a:avLst/>
          </a:prstGeom>
          <a:noFill/>
        </p:spPr>
        <p:txBody>
          <a:bodyPr wrap="square" rtlCol="0">
            <a:spAutoFit/>
          </a:bodyPr>
          <a:lstStyle/>
          <a:p>
            <a:r>
              <a:rPr lang="fr-FR" dirty="0"/>
              <a:t>Vous trouverez dans le dossier </a:t>
            </a:r>
            <a:r>
              <a:rPr lang="fr-FR" b="1" i="1" dirty="0"/>
              <a:t>Annexes</a:t>
            </a:r>
            <a:r>
              <a:rPr lang="fr-FR" dirty="0"/>
              <a:t> : </a:t>
            </a:r>
          </a:p>
          <a:p>
            <a:pPr marL="285750" indent="-285750">
              <a:buFontTx/>
              <a:buChar char="-"/>
            </a:pPr>
            <a:r>
              <a:rPr lang="fr-FR" dirty="0"/>
              <a:t>les œuvres de référence à projeter en bonne définition</a:t>
            </a:r>
          </a:p>
          <a:p>
            <a:pPr marL="285750" indent="-285750">
              <a:buFontTx/>
              <a:buChar char="-"/>
            </a:pPr>
            <a:r>
              <a:rPr lang="fr-FR" dirty="0"/>
              <a:t>des images utiles pour réaliser les prolongements proposés (à photocopier)</a:t>
            </a:r>
          </a:p>
        </p:txBody>
      </p:sp>
    </p:spTree>
    <p:extLst>
      <p:ext uri="{BB962C8B-B14F-4D97-AF65-F5344CB8AC3E}">
        <p14:creationId xmlns:p14="http://schemas.microsoft.com/office/powerpoint/2010/main" val="101236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ZoneTexte 1"/>
          <p:cNvSpPr/>
          <p:nvPr/>
        </p:nvSpPr>
        <p:spPr>
          <a:xfrm>
            <a:off x="573697" y="225166"/>
            <a:ext cx="11443397" cy="365125"/>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000000"/>
                </a:solidFill>
                <a:latin typeface="Calibri"/>
                <a:ea typeface="SimSun"/>
              </a:rPr>
              <a:t>JOUR 1 et 2  COURSE</a:t>
            </a:r>
            <a:endParaRPr lang="fr-FR" sz="1800" b="0" strike="noStrike" spc="-1" dirty="0">
              <a:solidFill>
                <a:srgbClr val="000000"/>
              </a:solidFill>
              <a:latin typeface="Calibri"/>
            </a:endParaRPr>
          </a:p>
        </p:txBody>
      </p:sp>
      <p:sp>
        <p:nvSpPr>
          <p:cNvPr id="73" name="ZoneTexte 7"/>
          <p:cNvSpPr/>
          <p:nvPr/>
        </p:nvSpPr>
        <p:spPr>
          <a:xfrm>
            <a:off x="590760" y="5982120"/>
            <a:ext cx="5738760" cy="644877"/>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000000"/>
                </a:solidFill>
                <a:latin typeface="Calibri"/>
                <a:ea typeface="DejaVu Sans"/>
              </a:rPr>
              <a:t>Robert Delaunay,</a:t>
            </a:r>
            <a:r>
              <a:rPr lang="fr-FR" sz="1800" b="1" i="1" strike="noStrike" spc="-1" dirty="0">
                <a:solidFill>
                  <a:srgbClr val="000000"/>
                </a:solidFill>
                <a:latin typeface="Calibri"/>
                <a:ea typeface="DejaVu Sans"/>
              </a:rPr>
              <a:t> Les coureurs</a:t>
            </a:r>
            <a:r>
              <a:rPr lang="fr-FR" sz="1800" b="1" strike="noStrike" spc="-1" dirty="0">
                <a:solidFill>
                  <a:srgbClr val="000000"/>
                </a:solidFill>
                <a:latin typeface="Calibri"/>
                <a:ea typeface="DejaVu Sans"/>
              </a:rPr>
              <a:t>, huile sur toile, 114 x 146 cm, 1924, Musée d’Art moderne, Troyes.</a:t>
            </a:r>
            <a:endParaRPr lang="fr-FR" sz="1800" b="0" strike="noStrike" spc="-1" dirty="0">
              <a:solidFill>
                <a:srgbClr val="000000"/>
              </a:solidFill>
              <a:latin typeface="Calibri"/>
            </a:endParaRPr>
          </a:p>
        </p:txBody>
      </p:sp>
      <p:pic>
        <p:nvPicPr>
          <p:cNvPr id="74" name="Image 3"/>
          <p:cNvPicPr/>
          <p:nvPr/>
        </p:nvPicPr>
        <p:blipFill>
          <a:blip r:embed="rId2"/>
          <a:stretch/>
        </p:blipFill>
        <p:spPr>
          <a:xfrm>
            <a:off x="573697" y="793565"/>
            <a:ext cx="5738760" cy="4985280"/>
          </a:xfrm>
          <a:prstGeom prst="rect">
            <a:avLst/>
          </a:prstGeom>
          <a:ln w="0">
            <a:noFill/>
          </a:ln>
        </p:spPr>
      </p:pic>
      <p:sp>
        <p:nvSpPr>
          <p:cNvPr id="75" name="Rectangle 2"/>
          <p:cNvSpPr/>
          <p:nvPr/>
        </p:nvSpPr>
        <p:spPr>
          <a:xfrm>
            <a:off x="6439293" y="2700780"/>
            <a:ext cx="5550954" cy="921876"/>
          </a:xfrm>
          <a:prstGeom prst="rect">
            <a:avLst/>
          </a:prstGeom>
          <a:noFill/>
          <a:ln w="0">
            <a:solidFill>
              <a:srgbClr val="FFFFFF"/>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fr-FR" sz="1800" b="1" i="1" strike="noStrike" spc="-1" dirty="0">
                <a:solidFill>
                  <a:srgbClr val="000000"/>
                </a:solidFill>
                <a:latin typeface="Calibri"/>
                <a:ea typeface="DejaVu Sans"/>
              </a:rPr>
              <a:t>Combien de coureurs sont représentés ? Quelle est la particularité de ces sportifs ? Vous semblent-ils courir très vite ? Quels indices vous permettent de répondre ?</a:t>
            </a:r>
            <a:endParaRPr lang="fr-FR" sz="1800" b="0" strike="noStrike" spc="-1" dirty="0">
              <a:solidFill>
                <a:srgbClr val="000000"/>
              </a:solidFill>
              <a:latin typeface="Calibri"/>
            </a:endParaRPr>
          </a:p>
        </p:txBody>
      </p:sp>
      <p:sp>
        <p:nvSpPr>
          <p:cNvPr id="2" name="Espace réservé du pied de page 1">
            <a:extLst>
              <a:ext uri="{FF2B5EF4-FFF2-40B4-BE49-F238E27FC236}">
                <a16:creationId xmlns:a16="http://schemas.microsoft.com/office/drawing/2014/main" id="{6E7AF83F-5920-4260-B24C-D97F6564B1E0}"/>
              </a:ext>
            </a:extLst>
          </p:cNvPr>
          <p:cNvSpPr>
            <a:spLocks noGrp="1"/>
          </p:cNvSpPr>
          <p:nvPr>
            <p:ph type="ftr" sz="quarter" idx="11"/>
          </p:nvPr>
        </p:nvSpPr>
        <p:spPr>
          <a:xfrm>
            <a:off x="6580440" y="6326878"/>
            <a:ext cx="4114800" cy="365125"/>
          </a:xfrm>
        </p:spPr>
        <p:txBody>
          <a:bodyPr/>
          <a:lstStyle/>
          <a:p>
            <a:r>
              <a:rPr lang="fr-FR" dirty="0"/>
              <a:t>.ANCP&amp;AF</a:t>
            </a:r>
          </a:p>
        </p:txBody>
      </p:sp>
      <p:sp>
        <p:nvSpPr>
          <p:cNvPr id="8" name="ZoneTexte 7">
            <a:extLst>
              <a:ext uri="{FF2B5EF4-FFF2-40B4-BE49-F238E27FC236}">
                <a16:creationId xmlns:a16="http://schemas.microsoft.com/office/drawing/2014/main" id="{13B5F53F-A79D-41BF-9EB2-8EB974E8ECB9}"/>
              </a:ext>
            </a:extLst>
          </p:cNvPr>
          <p:cNvSpPr txBox="1"/>
          <p:nvPr/>
        </p:nvSpPr>
        <p:spPr>
          <a:xfrm>
            <a:off x="6439293" y="3924117"/>
            <a:ext cx="5550954" cy="2585323"/>
          </a:xfrm>
          <a:prstGeom prst="rect">
            <a:avLst/>
          </a:prstGeom>
          <a:noFill/>
        </p:spPr>
        <p:txBody>
          <a:bodyPr wrap="square">
            <a:spAutoFit/>
          </a:bodyPr>
          <a:lstStyle/>
          <a:p>
            <a:pPr algn="just">
              <a:lnSpc>
                <a:spcPct val="100000"/>
              </a:lnSpc>
              <a:buNone/>
            </a:pPr>
            <a:r>
              <a:rPr lang="fr-FR" sz="1800" b="1" strike="noStrike" spc="-1" dirty="0">
                <a:solidFill>
                  <a:srgbClr val="000000"/>
                </a:solidFill>
                <a:latin typeface="Calibri"/>
                <a:ea typeface="DejaVu Sans"/>
              </a:rPr>
              <a:t>Prolongements : </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Cherchez quelles courses se disputent sur un terrain d’athlétisme. Lesquelles sont au programme des Jeux olympiques 2024 ? Connaissez-vous des grands champions de course à pied et leurs records ?</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Proposez à vos camarades de courir sur une piste et prenez-les en photo</a:t>
            </a:r>
            <a:r>
              <a:rPr lang="fr-FR" b="1" spc="-1" dirty="0">
                <a:solidFill>
                  <a:srgbClr val="000000"/>
                </a:solidFill>
                <a:latin typeface="Calibri"/>
                <a:ea typeface="DejaVu Sans"/>
              </a:rPr>
              <a:t>, </a:t>
            </a:r>
            <a:r>
              <a:rPr lang="fr-FR" sz="1800" b="1" strike="noStrike" spc="-1" dirty="0">
                <a:solidFill>
                  <a:srgbClr val="000000"/>
                </a:solidFill>
                <a:latin typeface="Calibri"/>
                <a:ea typeface="DejaVu Sans"/>
              </a:rPr>
              <a:t>ont-ils adopté les mêmes gestes ? Comment placent-ils leurs bras ? Leurs deux pieds reposent-ils sur le sol ?</a:t>
            </a:r>
            <a:endParaRPr lang="fr-FR" sz="1800" b="1" strike="noStrike" spc="-1" dirty="0">
              <a:solidFill>
                <a:srgbClr val="000000"/>
              </a:solidFill>
              <a:latin typeface="Calibri"/>
            </a:endParaRPr>
          </a:p>
        </p:txBody>
      </p:sp>
      <p:sp>
        <p:nvSpPr>
          <p:cNvPr id="10" name="ZoneTexte 9">
            <a:extLst>
              <a:ext uri="{FF2B5EF4-FFF2-40B4-BE49-F238E27FC236}">
                <a16:creationId xmlns:a16="http://schemas.microsoft.com/office/drawing/2014/main" id="{E8EE1274-2D67-4BFC-8E89-F58059F48634}"/>
              </a:ext>
            </a:extLst>
          </p:cNvPr>
          <p:cNvSpPr txBox="1"/>
          <p:nvPr/>
        </p:nvSpPr>
        <p:spPr>
          <a:xfrm>
            <a:off x="6439293" y="793565"/>
            <a:ext cx="5550954" cy="1754326"/>
          </a:xfrm>
          <a:prstGeom prst="rect">
            <a:avLst/>
          </a:prstGeom>
          <a:noFill/>
        </p:spPr>
        <p:txBody>
          <a:bodyPr wrap="square">
            <a:spAutoFit/>
          </a:bodyPr>
          <a:lstStyle/>
          <a:p>
            <a:pPr algn="just"/>
            <a:r>
              <a:rPr lang="fr-FR" sz="1800" b="1" i="0" dirty="0">
                <a:effectLst/>
              </a:rPr>
              <a:t>Robert Delaunay </a:t>
            </a:r>
            <a:r>
              <a:rPr lang="fr-FR" sz="1800" b="0" i="0" dirty="0">
                <a:effectLst/>
              </a:rPr>
              <a:t>peint des coureurs </a:t>
            </a:r>
            <a:r>
              <a:rPr lang="fr-FR" dirty="0"/>
              <a:t>s</a:t>
            </a:r>
            <a:r>
              <a:rPr lang="fr-FR" sz="1800" b="0" i="0" dirty="0">
                <a:effectLst/>
              </a:rPr>
              <a:t>ur une piste d’athlétisme. L</a:t>
            </a:r>
            <a:r>
              <a:rPr lang="fr-FR" dirty="0"/>
              <a:t>e réel est représenté par des formes géométriques épurées, des </a:t>
            </a:r>
            <a:r>
              <a:rPr lang="fr-FR" sz="1800" b="0" i="0" dirty="0">
                <a:effectLst/>
              </a:rPr>
              <a:t>visages indistincts, schématisés </a:t>
            </a:r>
            <a:r>
              <a:rPr lang="fr-FR" dirty="0"/>
              <a:t>et un travail autour de la lumière et de la couleur pour traduire au mieux le mouvement et la vitesse.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ZoneTexte 2"/>
          <p:cNvSpPr/>
          <p:nvPr/>
        </p:nvSpPr>
        <p:spPr>
          <a:xfrm>
            <a:off x="6096000" y="3302998"/>
            <a:ext cx="5840186" cy="313786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endParaRPr lang="fr-FR" b="1" spc="-1" dirty="0">
              <a:solidFill>
                <a:srgbClr val="000000"/>
              </a:solidFill>
              <a:latin typeface="Calibri"/>
              <a:ea typeface="DejaVu Sans"/>
            </a:endParaRPr>
          </a:p>
          <a:p>
            <a:pPr algn="just">
              <a:lnSpc>
                <a:spcPct val="100000"/>
              </a:lnSpc>
              <a:buNone/>
            </a:pPr>
            <a:r>
              <a:rPr lang="fr-FR" sz="1800" b="1" strike="noStrike" spc="-1" dirty="0">
                <a:solidFill>
                  <a:srgbClr val="000000"/>
                </a:solidFill>
                <a:latin typeface="Calibri"/>
                <a:ea typeface="DejaVu Sans"/>
              </a:rPr>
              <a:t>Prolongement : </a:t>
            </a:r>
          </a:p>
          <a:p>
            <a:pPr algn="just">
              <a:lnSpc>
                <a:spcPct val="100000"/>
              </a:lnSpc>
              <a:buNone/>
            </a:pPr>
            <a:r>
              <a:rPr lang="fr-FR" sz="1800" b="1" strike="noStrike" spc="-1" dirty="0">
                <a:solidFill>
                  <a:srgbClr val="000000"/>
                </a:solidFill>
                <a:latin typeface="Calibri"/>
                <a:ea typeface="DejaVu Sans"/>
              </a:rPr>
              <a:t>A votre tour, représentez un coureur en action, ou une coureuse. </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Choisissez un mode de représentation : par le dessin ou en volume (prendre du fil de fer fin et/ou de l’aluminium). </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Attention à l’équilibre! </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Observez la sculpture de Germaine Richer et recherchez ensemble des solutions pour qu’un coureur sculpté tienne bien debout.</a:t>
            </a:r>
            <a:endParaRPr lang="fr-FR" sz="1800" b="1" strike="noStrike" spc="-1" dirty="0">
              <a:solidFill>
                <a:srgbClr val="000000"/>
              </a:solidFill>
              <a:latin typeface="Calibri"/>
            </a:endParaRPr>
          </a:p>
          <a:p>
            <a:pPr algn="just">
              <a:lnSpc>
                <a:spcPct val="100000"/>
              </a:lnSpc>
              <a:buNone/>
            </a:pPr>
            <a:r>
              <a:rPr lang="fr-FR" sz="1800" b="1" strike="noStrike" spc="-1" dirty="0">
                <a:solidFill>
                  <a:srgbClr val="000000"/>
                </a:solidFill>
                <a:latin typeface="Calibri"/>
                <a:ea typeface="DejaVu Sans"/>
              </a:rPr>
              <a:t>Y a-t-il des différences ? </a:t>
            </a:r>
          </a:p>
        </p:txBody>
      </p:sp>
      <p:sp>
        <p:nvSpPr>
          <p:cNvPr id="77" name="ZoneTexte 4"/>
          <p:cNvSpPr/>
          <p:nvPr/>
        </p:nvSpPr>
        <p:spPr>
          <a:xfrm>
            <a:off x="471960" y="6036120"/>
            <a:ext cx="5451840" cy="367878"/>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000000"/>
                </a:solidFill>
                <a:latin typeface="Calibri"/>
                <a:ea typeface="DejaVu Sans"/>
              </a:rPr>
              <a:t>Germaine Richier, </a:t>
            </a:r>
            <a:r>
              <a:rPr lang="fr-FR" sz="1800" b="1" i="1" strike="noStrike" spc="-1" dirty="0">
                <a:solidFill>
                  <a:srgbClr val="000000"/>
                </a:solidFill>
                <a:latin typeface="Calibri"/>
                <a:ea typeface="DejaVu Sans"/>
              </a:rPr>
              <a:t>Le coureur</a:t>
            </a:r>
            <a:r>
              <a:rPr lang="fr-FR" sz="1800" b="1" strike="noStrike" spc="-1" dirty="0">
                <a:solidFill>
                  <a:srgbClr val="000000"/>
                </a:solidFill>
                <a:latin typeface="Calibri"/>
                <a:ea typeface="DejaVu Sans"/>
              </a:rPr>
              <a:t>, bronze, 38,6 cm, 1955.</a:t>
            </a:r>
            <a:endParaRPr lang="fr-FR" sz="1800" b="0" strike="noStrike" spc="-1" dirty="0">
              <a:solidFill>
                <a:srgbClr val="000000"/>
              </a:solidFill>
              <a:latin typeface="Calibri"/>
            </a:endParaRPr>
          </a:p>
        </p:txBody>
      </p:sp>
      <p:pic>
        <p:nvPicPr>
          <p:cNvPr id="78" name="Image 6"/>
          <p:cNvPicPr/>
          <p:nvPr/>
        </p:nvPicPr>
        <p:blipFill>
          <a:blip r:embed="rId2"/>
          <a:stretch/>
        </p:blipFill>
        <p:spPr>
          <a:xfrm>
            <a:off x="471960" y="230803"/>
            <a:ext cx="5451840" cy="5487840"/>
          </a:xfrm>
          <a:prstGeom prst="rect">
            <a:avLst/>
          </a:prstGeom>
          <a:ln w="0">
            <a:noFill/>
          </a:ln>
        </p:spPr>
      </p:pic>
      <p:sp>
        <p:nvSpPr>
          <p:cNvPr id="2" name="Espace réservé du pied de page 1">
            <a:extLst>
              <a:ext uri="{FF2B5EF4-FFF2-40B4-BE49-F238E27FC236}">
                <a16:creationId xmlns:a16="http://schemas.microsoft.com/office/drawing/2014/main" id="{5832FF5A-D7FA-4FE3-8B46-BE014AF15F94}"/>
              </a:ext>
            </a:extLst>
          </p:cNvPr>
          <p:cNvSpPr>
            <a:spLocks noGrp="1"/>
          </p:cNvSpPr>
          <p:nvPr>
            <p:ph type="ftr" sz="quarter" idx="11"/>
          </p:nvPr>
        </p:nvSpPr>
        <p:spPr/>
        <p:txBody>
          <a:bodyPr/>
          <a:lstStyle/>
          <a:p>
            <a:r>
              <a:rPr lang="fr-FR"/>
              <a:t>ANCP&amp;AF</a:t>
            </a:r>
          </a:p>
        </p:txBody>
      </p:sp>
      <p:sp>
        <p:nvSpPr>
          <p:cNvPr id="7" name="ZoneTexte 6">
            <a:extLst>
              <a:ext uri="{FF2B5EF4-FFF2-40B4-BE49-F238E27FC236}">
                <a16:creationId xmlns:a16="http://schemas.microsoft.com/office/drawing/2014/main" id="{40F16081-AAAF-4F1C-9B06-AFF032BBE956}"/>
              </a:ext>
            </a:extLst>
          </p:cNvPr>
          <p:cNvSpPr txBox="1"/>
          <p:nvPr/>
        </p:nvSpPr>
        <p:spPr>
          <a:xfrm>
            <a:off x="5966733" y="300581"/>
            <a:ext cx="6098720" cy="1477328"/>
          </a:xfrm>
          <a:prstGeom prst="rect">
            <a:avLst/>
          </a:prstGeom>
          <a:noFill/>
        </p:spPr>
        <p:txBody>
          <a:bodyPr wrap="square">
            <a:spAutoFit/>
          </a:bodyPr>
          <a:lstStyle/>
          <a:p>
            <a:pPr algn="just"/>
            <a:r>
              <a:rPr lang="fr-FR" b="1" dirty="0"/>
              <a:t>Germaine Richier </a:t>
            </a:r>
            <a:r>
              <a:rPr lang="fr-FR" dirty="0"/>
              <a:t>travaille d'après modèle vivant. Elle ne cessera de revenir au portrait tout au long de sa vie, comme un pianiste « fait ses gammes ». L'exercice du nu et du buste lui permet de saisir l'intensité de l'humain par le modelage expressif de la terre. </a:t>
            </a:r>
          </a:p>
        </p:txBody>
      </p:sp>
      <p:sp>
        <p:nvSpPr>
          <p:cNvPr id="9" name="ZoneTexte 8">
            <a:extLst>
              <a:ext uri="{FF2B5EF4-FFF2-40B4-BE49-F238E27FC236}">
                <a16:creationId xmlns:a16="http://schemas.microsoft.com/office/drawing/2014/main" id="{7E90C411-017B-4D90-B85E-C283318199C1}"/>
              </a:ext>
            </a:extLst>
          </p:cNvPr>
          <p:cNvSpPr txBox="1"/>
          <p:nvPr/>
        </p:nvSpPr>
        <p:spPr>
          <a:xfrm>
            <a:off x="5966733" y="2219553"/>
            <a:ext cx="6098720" cy="923330"/>
          </a:xfrm>
          <a:prstGeom prst="rect">
            <a:avLst/>
          </a:prstGeom>
          <a:noFill/>
        </p:spPr>
        <p:txBody>
          <a:bodyPr wrap="square">
            <a:spAutoFit/>
          </a:bodyPr>
          <a:lstStyle/>
          <a:p>
            <a:pPr algn="just">
              <a:lnSpc>
                <a:spcPct val="100000"/>
              </a:lnSpc>
              <a:buNone/>
            </a:pPr>
            <a:r>
              <a:rPr lang="fr-FR" sz="1800" b="1" i="1" strike="noStrike" spc="-1" dirty="0">
                <a:solidFill>
                  <a:srgbClr val="000000"/>
                </a:solidFill>
                <a:latin typeface="Calibri"/>
                <a:ea typeface="DejaVu Sans"/>
              </a:rPr>
              <a:t>Observez la posture de ce coureur sculpté par Germaine Richier. Comparez-le avec les coureurs peints par Delaunay</a:t>
            </a:r>
            <a:r>
              <a:rPr lang="fr-FR" b="1" i="1" spc="-1" dirty="0">
                <a:solidFill>
                  <a:srgbClr val="000000"/>
                </a:solidFill>
                <a:latin typeface="Calibri"/>
                <a:ea typeface="DejaVu Sans"/>
              </a:rPr>
              <a:t> et avec </a:t>
            </a:r>
            <a:r>
              <a:rPr lang="fr-FR" sz="1800" b="1" i="1" strike="noStrike" spc="-1" dirty="0">
                <a:solidFill>
                  <a:srgbClr val="000000"/>
                </a:solidFill>
                <a:latin typeface="Calibri"/>
                <a:ea typeface="DejaVu Sans"/>
              </a:rPr>
              <a:t>vos photographies réalisées précédemment.</a:t>
            </a:r>
          </a:p>
        </p:txBody>
      </p:sp>
      <p:sp>
        <p:nvSpPr>
          <p:cNvPr id="3" name="Flèche : gauche 2">
            <a:hlinkClick r:id="rId3" action="ppaction://hlinksldjump"/>
            <a:extLst>
              <a:ext uri="{FF2B5EF4-FFF2-40B4-BE49-F238E27FC236}">
                <a16:creationId xmlns:a16="http://schemas.microsoft.com/office/drawing/2014/main" id="{DA2ACEB7-DCC4-4182-B514-5132625028B2}"/>
              </a:ext>
            </a:extLst>
          </p:cNvPr>
          <p:cNvSpPr/>
          <p:nvPr/>
        </p:nvSpPr>
        <p:spPr>
          <a:xfrm>
            <a:off x="195943" y="6440865"/>
            <a:ext cx="276017" cy="28061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1101</Words>
  <Application>Microsoft Office PowerPoint</Application>
  <PresentationFormat>Grand écran</PresentationFormat>
  <Paragraphs>105</Paragraphs>
  <Slides>6</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Bookman Old Style</vt:lpstr>
      <vt:lpstr>Calibri</vt:lpstr>
      <vt:lpstr>Calibri Light</vt:lpstr>
      <vt:lpstr>Castellar</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Barbara</dc:creator>
  <cp:lastModifiedBy>bsamuel</cp:lastModifiedBy>
  <cp:revision>279</cp:revision>
  <dcterms:created xsi:type="dcterms:W3CDTF">2023-09-10T10:53:02Z</dcterms:created>
  <dcterms:modified xsi:type="dcterms:W3CDTF">2024-10-17T08:30:15Z</dcterms:modified>
</cp:coreProperties>
</file>